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454" r:id="rId2"/>
    <p:sldId id="288" r:id="rId3"/>
    <p:sldId id="289" r:id="rId4"/>
    <p:sldId id="290" r:id="rId5"/>
    <p:sldId id="291" r:id="rId6"/>
    <p:sldId id="292" r:id="rId7"/>
    <p:sldId id="384" r:id="rId8"/>
    <p:sldId id="385" r:id="rId9"/>
    <p:sldId id="386" r:id="rId10"/>
    <p:sldId id="387" r:id="rId11"/>
    <p:sldId id="304" r:id="rId12"/>
    <p:sldId id="294" r:id="rId13"/>
    <p:sldId id="295" r:id="rId14"/>
    <p:sldId id="296" r:id="rId15"/>
    <p:sldId id="297" r:id="rId16"/>
    <p:sldId id="298" r:id="rId17"/>
    <p:sldId id="299" r:id="rId18"/>
    <p:sldId id="300" r:id="rId19"/>
    <p:sldId id="301" r:id="rId20"/>
    <p:sldId id="302" r:id="rId21"/>
    <p:sldId id="305" r:id="rId22"/>
    <p:sldId id="306" r:id="rId23"/>
    <p:sldId id="307" r:id="rId24"/>
    <p:sldId id="308" r:id="rId25"/>
    <p:sldId id="309" r:id="rId26"/>
    <p:sldId id="311" r:id="rId27"/>
    <p:sldId id="312" r:id="rId28"/>
    <p:sldId id="313" r:id="rId29"/>
    <p:sldId id="315" r:id="rId30"/>
    <p:sldId id="317" r:id="rId31"/>
    <p:sldId id="319" r:id="rId32"/>
    <p:sldId id="320" r:id="rId33"/>
    <p:sldId id="321" r:id="rId34"/>
    <p:sldId id="323" r:id="rId35"/>
    <p:sldId id="324" r:id="rId36"/>
    <p:sldId id="403" r:id="rId37"/>
    <p:sldId id="405" r:id="rId38"/>
    <p:sldId id="406" r:id="rId39"/>
    <p:sldId id="407" r:id="rId40"/>
    <p:sldId id="408" r:id="rId41"/>
    <p:sldId id="412" r:id="rId42"/>
    <p:sldId id="455" r:id="rId43"/>
    <p:sldId id="456" r:id="rId44"/>
    <p:sldId id="457" r:id="rId45"/>
    <p:sldId id="458" r:id="rId46"/>
    <p:sldId id="459" r:id="rId47"/>
    <p:sldId id="462" r:id="rId48"/>
    <p:sldId id="463" r:id="rId49"/>
    <p:sldId id="464" r:id="rId50"/>
    <p:sldId id="465" r:id="rId51"/>
    <p:sldId id="466" r:id="rId52"/>
    <p:sldId id="467" r:id="rId53"/>
    <p:sldId id="468" r:id="rId54"/>
    <p:sldId id="470" r:id="rId55"/>
    <p:sldId id="472" r:id="rId56"/>
    <p:sldId id="473" r:id="rId5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3011" autoAdjust="0"/>
  </p:normalViewPr>
  <p:slideViewPr>
    <p:cSldViewPr>
      <p:cViewPr>
        <p:scale>
          <a:sx n="74" d="100"/>
          <a:sy n="74" d="100"/>
        </p:scale>
        <p:origin x="-1338"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5-02-01T17:12:10.60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348 198,'-25'0,"0"0,25 0,-24-25,24 25,-25 0,25-25,-25 25,25 0,0-24</inkml:trace>
  <inkml:trace contextRef="#ctx0" brushRef="#br0" timeOffset="484">50 0,'-24'0,"-1"0,25 0,25 0,-25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5-02-01T17:12:11.68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50 0,'0'0,"-25"0,0 0,25 0,0 25,0 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5-02-01T17:12:12.13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8831 2182,'-50'25,"25"25,25-50,-25 0</inkml:trace>
  <inkml:trace contextRef="#ctx0" brushRef="#br0" timeOffset="733">0 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4C3843-9F56-4CA1-B6C7-6E9D2C8E9BD8}" type="datetimeFigureOut">
              <a:rPr lang="ru-RU" smtClean="0"/>
              <a:pPr/>
              <a:t>28.10.2020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6EFB68-F020-46CA-B78E-FA7417FBFBFE}" type="slidenum">
              <a:rPr lang="ru-RU" smtClean="0"/>
              <a:pPr/>
              <a:t>‹#›</a:t>
            </a:fld>
            <a:endParaRPr lang="ru-RU"/>
          </a:p>
        </p:txBody>
      </p:sp>
    </p:spTree>
    <p:extLst>
      <p:ext uri="{BB962C8B-B14F-4D97-AF65-F5344CB8AC3E}">
        <p14:creationId xmlns:p14="http://schemas.microsoft.com/office/powerpoint/2010/main" val="3615161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B6EFB68-F020-46CA-B78E-FA7417FBFBFE}" type="slidenum">
              <a:rPr lang="ru-RU" smtClean="0"/>
              <a:pPr/>
              <a:t>42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B6EFB68-F020-46CA-B78E-FA7417FBFBFE}" type="slidenum">
              <a:rPr lang="ru-RU" smtClean="0"/>
              <a:pPr/>
              <a:t>44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B6EFB68-F020-46CA-B78E-FA7417FBFBFE}" type="slidenum">
              <a:rPr lang="ru-RU" smtClean="0"/>
              <a:pPr/>
              <a:t>45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B6EFB68-F020-46CA-B78E-FA7417FBFBFE}" type="slidenum">
              <a:rPr lang="ru-RU" smtClean="0"/>
              <a:pPr/>
              <a:t>49</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B6EFB68-F020-46CA-B78E-FA7417FBFBFE}" type="slidenum">
              <a:rPr lang="ru-RU" smtClean="0"/>
              <a:pPr/>
              <a:t>50</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B6EFB68-F020-46CA-B78E-FA7417FBFBFE}" type="slidenum">
              <a:rPr lang="ru-RU" smtClean="0"/>
              <a:pPr/>
              <a:t>52</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B6EFB68-F020-46CA-B78E-FA7417FBFBFE}" type="slidenum">
              <a:rPr lang="ru-RU" smtClean="0"/>
              <a:pPr/>
              <a:t>55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28.10.2020</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8750"/>
            <a:ext cx="8229600" cy="1258888"/>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2"/>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2"/>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3638"/>
            <a:ext cx="2133600" cy="457200"/>
          </a:xfrm>
        </p:spPr>
        <p:txBody>
          <a:bodyPr/>
          <a:lstStyle>
            <a:lvl1pPr>
              <a:defRPr/>
            </a:lvl1pPr>
          </a:lstStyle>
          <a:p>
            <a:pPr>
              <a:defRPr/>
            </a:pPr>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6553200" y="6243638"/>
            <a:ext cx="2133600" cy="457200"/>
          </a:xfrm>
        </p:spPr>
        <p:txBody>
          <a:bodyPr/>
          <a:lstStyle>
            <a:lvl1pPr>
              <a:defRPr/>
            </a:lvl1pPr>
          </a:lstStyle>
          <a:p>
            <a:pPr>
              <a:defRPr/>
            </a:pPr>
            <a:fld id="{2ECE7B2A-4C95-460B-91E6-53B190FBFD09}" type="slidenum">
              <a:rPr lang="ru-RU"/>
              <a:pPr>
                <a:defRPr/>
              </a:pPr>
              <a:t>‹#›</a:t>
            </a:fld>
            <a:endParaRPr lang="ru-RU"/>
          </a:p>
        </p:txBody>
      </p:sp>
    </p:spTree>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28.10.2020</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28.10.2020</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28.10.2020</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28.10.2020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28.10.2020</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28.10.2020</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28.10.2020</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28.10.2020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28.10.2020</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6.emf"/><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5.emf"/><Relationship Id="rId4" Type="http://schemas.openxmlformats.org/officeDocument/2006/relationships/customXml" Target="../ink/ink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vichivisam.ru/?attachment_id=37441"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vichivisam.ru/?attachment_id=37442"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vichivisam.ru/?attachment_id=37439"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лена\Desktop\Фасад\ГОТОВОЕ.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Прямоугольник 2"/>
          <p:cNvSpPr/>
          <p:nvPr/>
        </p:nvSpPr>
        <p:spPr>
          <a:xfrm>
            <a:off x="899592" y="3573016"/>
            <a:ext cx="6552728" cy="2339102"/>
          </a:xfrm>
          <a:prstGeom prst="rect">
            <a:avLst/>
          </a:prstGeom>
        </p:spPr>
        <p:txBody>
          <a:bodyPr wrap="square">
            <a:spAutoFit/>
          </a:bodyPr>
          <a:lstStyle/>
          <a:p>
            <a:pPr algn="ctr" defTabSz="957263"/>
            <a:r>
              <a:rPr lang="ru-RU" altLang="ru-RU" sz="2800" b="1" dirty="0" smtClean="0">
                <a:solidFill>
                  <a:srgbClr val="FF0000"/>
                </a:solidFill>
                <a:latin typeface="Arial Black" pitchFamily="34" charset="0"/>
              </a:rPr>
              <a:t>ПЕРВАЯ ПОМОЩЬ</a:t>
            </a:r>
          </a:p>
          <a:p>
            <a:pPr algn="ctr" defTabSz="957263"/>
            <a:endParaRPr lang="ru-RU" altLang="ru-RU" sz="2800" b="1" dirty="0" smtClean="0">
              <a:solidFill>
                <a:srgbClr val="FF0000"/>
              </a:solidFill>
              <a:latin typeface="Arial Black" pitchFamily="34" charset="0"/>
            </a:endParaRPr>
          </a:p>
          <a:p>
            <a:pPr algn="ctr" defTabSz="957263"/>
            <a:r>
              <a:rPr lang="ru-RU" altLang="ru-RU" b="1" dirty="0" smtClean="0">
                <a:solidFill>
                  <a:srgbClr val="FF0000"/>
                </a:solidFill>
                <a:latin typeface="Arial Black" pitchFamily="34" charset="0"/>
              </a:rPr>
              <a:t>Преподаватель – АХРОМОВА АЛЛА ГЕРМАНОВНА</a:t>
            </a:r>
          </a:p>
          <a:p>
            <a:pPr algn="ctr"/>
            <a:r>
              <a:rPr lang="ru-RU" altLang="ru-RU" b="1" dirty="0" smtClean="0">
                <a:solidFill>
                  <a:srgbClr val="FF0000"/>
                </a:solidFill>
                <a:latin typeface="Arial Black" pitchFamily="34" charset="0"/>
              </a:rPr>
              <a:t>кандидат медицинских наук, профессор</a:t>
            </a:r>
          </a:p>
          <a:p>
            <a:pPr algn="ctr" defTabSz="957263"/>
            <a:endParaRPr lang="ru-RU" altLang="ru-RU" b="1" dirty="0" smtClean="0">
              <a:solidFill>
                <a:srgbClr val="FF0000"/>
              </a:solidFill>
              <a:latin typeface="Arial Black" pitchFamily="34" charset="0"/>
            </a:endParaRPr>
          </a:p>
          <a:p>
            <a:pPr algn="ctr" defTabSz="957263"/>
            <a:endParaRPr lang="ru-RU" altLang="ru-RU" b="1" dirty="0">
              <a:solidFill>
                <a:srgbClr val="FF0000"/>
              </a:solidFil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400" dirty="0" smtClean="0">
                <a:solidFill>
                  <a:srgbClr val="FF0000"/>
                </a:solidFill>
                <a:latin typeface="Arial Black" pitchFamily="34" charset="0"/>
              </a:rPr>
              <a:t>Второй Принцип - проведение первичного осмотра</a:t>
            </a:r>
            <a:r>
              <a:rPr lang="ru-RU" sz="2400" dirty="0" smtClean="0">
                <a:latin typeface="Arial Black" pitchFamily="34" charset="0"/>
              </a:rPr>
              <a:t/>
            </a:r>
            <a:br>
              <a:rPr lang="ru-RU" sz="2400" dirty="0" smtClean="0">
                <a:latin typeface="Arial Black" pitchFamily="34" charset="0"/>
              </a:rPr>
            </a:br>
            <a:endParaRPr lang="ru-RU" sz="2400" dirty="0">
              <a:latin typeface="Arial Black" pitchFamily="34" charset="0"/>
            </a:endParaRPr>
          </a:p>
        </p:txBody>
      </p:sp>
      <p:sp>
        <p:nvSpPr>
          <p:cNvPr id="3" name="Содержимое 2"/>
          <p:cNvSpPr>
            <a:spLocks noGrp="1"/>
          </p:cNvSpPr>
          <p:nvPr>
            <p:ph idx="1"/>
          </p:nvPr>
        </p:nvSpPr>
        <p:spPr/>
        <p:txBody>
          <a:bodyPr>
            <a:normAutofit/>
          </a:bodyPr>
          <a:lstStyle/>
          <a:p>
            <a:pPr>
              <a:buNone/>
            </a:pPr>
            <a:r>
              <a:rPr lang="ru-RU" sz="1900" b="1" dirty="0" smtClean="0">
                <a:solidFill>
                  <a:srgbClr val="FF0000"/>
                </a:solidFill>
                <a:latin typeface="Arial Black" pitchFamily="34" charset="0"/>
              </a:rPr>
              <a:t>Цель общего осмотра </a:t>
            </a:r>
            <a:r>
              <a:rPr lang="ru-RU" sz="1900" b="1" dirty="0" smtClean="0">
                <a:latin typeface="Arial Black" pitchFamily="34" charset="0"/>
              </a:rPr>
              <a:t>- быстрое и </a:t>
            </a:r>
            <a:r>
              <a:rPr lang="ru-RU" sz="1900" b="1" dirty="0" err="1" smtClean="0">
                <a:latin typeface="Arial Black" pitchFamily="34" charset="0"/>
              </a:rPr>
              <a:t>нетравматичное</a:t>
            </a:r>
            <a:r>
              <a:rPr lang="ru-RU" sz="1900" b="1" dirty="0" smtClean="0">
                <a:latin typeface="Arial Black" pitchFamily="34" charset="0"/>
              </a:rPr>
              <a:t> определение ведущего повреждения, которое может привести к ухудшению состояния или смерти пострадавшего, например: </a:t>
            </a:r>
            <a:endParaRPr lang="ru-RU" sz="1900" dirty="0" smtClean="0">
              <a:latin typeface="Arial Black" pitchFamily="34" charset="0"/>
            </a:endParaRPr>
          </a:p>
          <a:p>
            <a:pPr>
              <a:buNone/>
            </a:pPr>
            <a:r>
              <a:rPr lang="ru-RU" sz="1900" dirty="0" smtClean="0">
                <a:latin typeface="Arial Black" pitchFamily="34" charset="0"/>
              </a:rPr>
              <a:t>• черепно-мозговая травма (</a:t>
            </a:r>
            <a:r>
              <a:rPr lang="ru-RU" sz="1900" dirty="0" err="1" smtClean="0">
                <a:latin typeface="Arial Black" pitchFamily="34" charset="0"/>
              </a:rPr>
              <a:t>травма</a:t>
            </a:r>
            <a:r>
              <a:rPr lang="ru-RU" sz="1900" dirty="0" smtClean="0">
                <a:latin typeface="Arial Black" pitchFamily="34" charset="0"/>
              </a:rPr>
              <a:t> головы);</a:t>
            </a:r>
          </a:p>
          <a:p>
            <a:pPr>
              <a:buNone/>
            </a:pPr>
            <a:r>
              <a:rPr lang="ru-RU" sz="1900" dirty="0" smtClean="0">
                <a:latin typeface="Arial Black" pitchFamily="34" charset="0"/>
              </a:rPr>
              <a:t>• травма спинного мозга (травма позвоночника);</a:t>
            </a:r>
          </a:p>
          <a:p>
            <a:pPr>
              <a:buNone/>
            </a:pPr>
            <a:r>
              <a:rPr lang="ru-RU" sz="1900" dirty="0" smtClean="0">
                <a:latin typeface="Arial Black" pitchFamily="34" charset="0"/>
              </a:rPr>
              <a:t>• травма груди;</a:t>
            </a:r>
          </a:p>
          <a:p>
            <a:pPr>
              <a:buNone/>
            </a:pPr>
            <a:r>
              <a:rPr lang="ru-RU" sz="1900" dirty="0" smtClean="0">
                <a:latin typeface="Arial Black" pitchFamily="34" charset="0"/>
              </a:rPr>
              <a:t>• травма живота;</a:t>
            </a:r>
          </a:p>
          <a:p>
            <a:pPr>
              <a:buNone/>
            </a:pPr>
            <a:r>
              <a:rPr lang="ru-RU" sz="1900" dirty="0" smtClean="0">
                <a:latin typeface="Arial Black" pitchFamily="34" charset="0"/>
              </a:rPr>
              <a:t>• травма опорно-двигательного аппарата (переломы костей конечностей и таза);</a:t>
            </a:r>
          </a:p>
          <a:p>
            <a:pPr>
              <a:buNone/>
            </a:pPr>
            <a:r>
              <a:rPr lang="ru-RU" sz="1900" dirty="0" smtClean="0">
                <a:latin typeface="Arial Black" pitchFamily="34" charset="0"/>
              </a:rPr>
              <a:t>• травма двух и более полостей тела (груди и живота, головы и живота и т.д.);</a:t>
            </a:r>
          </a:p>
          <a:p>
            <a:pPr>
              <a:buNone/>
            </a:pPr>
            <a:r>
              <a:rPr lang="ru-RU" sz="1900" dirty="0" smtClean="0">
                <a:latin typeface="Arial Black" pitchFamily="34" charset="0"/>
              </a:rPr>
              <a:t>• множественные травмы без ведущего повреждения. </a:t>
            </a:r>
          </a:p>
          <a:p>
            <a:pPr>
              <a:buNone/>
            </a:pPr>
            <a:endParaRPr lang="ru-RU" sz="16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58750"/>
            <a:ext cx="8382000" cy="1136650"/>
          </a:xfrm>
        </p:spPr>
        <p:txBody>
          <a:bodyPr/>
          <a:lstStyle/>
          <a:p>
            <a:pPr algn="ctr">
              <a:defRPr/>
            </a:pPr>
            <a:r>
              <a:rPr lang="ru-RU" sz="2800" dirty="0" smtClean="0">
                <a:solidFill>
                  <a:srgbClr val="00B050"/>
                </a:solidFill>
                <a:latin typeface="Arial Black" pitchFamily="34" charset="0"/>
              </a:rPr>
              <a:t>Раны</a:t>
            </a:r>
            <a:endParaRPr lang="ru-RU" sz="2800" dirty="0">
              <a:solidFill>
                <a:srgbClr val="00B050"/>
              </a:solidFill>
              <a:latin typeface="Arial Black" pitchFamily="34" charset="0"/>
            </a:endParaRPr>
          </a:p>
        </p:txBody>
      </p:sp>
      <p:sp>
        <p:nvSpPr>
          <p:cNvPr id="14339" name="Rectangle 3"/>
          <p:cNvSpPr>
            <a:spLocks noGrp="1" noChangeArrowheads="1"/>
          </p:cNvSpPr>
          <p:nvPr>
            <p:ph type="body" idx="1"/>
          </p:nvPr>
        </p:nvSpPr>
        <p:spPr>
          <a:xfrm>
            <a:off x="351693" y="838200"/>
            <a:ext cx="8110904" cy="5486400"/>
          </a:xfrm>
        </p:spPr>
        <p:txBody>
          <a:bodyPr/>
          <a:lstStyle/>
          <a:p>
            <a:pPr>
              <a:lnSpc>
                <a:spcPct val="80000"/>
              </a:lnSpc>
              <a:defRPr/>
            </a:pPr>
            <a:endParaRPr lang="ru-RU" sz="2000" dirty="0"/>
          </a:p>
          <a:p>
            <a:pPr>
              <a:lnSpc>
                <a:spcPct val="80000"/>
              </a:lnSpc>
              <a:buFont typeface="Wingdings" pitchFamily="2" charset="2"/>
              <a:buNone/>
              <a:defRPr/>
            </a:pPr>
            <a:r>
              <a:rPr lang="ru-RU" sz="2800" b="1" dirty="0" smtClean="0">
                <a:solidFill>
                  <a:srgbClr val="00B050"/>
                </a:solidFill>
                <a:latin typeface="Arial Black" pitchFamily="34" charset="0"/>
              </a:rPr>
              <a:t>Ранами</a:t>
            </a:r>
            <a:r>
              <a:rPr lang="ru-RU" sz="2800" b="1" dirty="0" smtClean="0">
                <a:latin typeface="Arial Black" pitchFamily="34" charset="0"/>
              </a:rPr>
              <a:t> </a:t>
            </a:r>
            <a:r>
              <a:rPr lang="ru-RU" sz="2800" b="1" dirty="0">
                <a:latin typeface="Arial Black" pitchFamily="34" charset="0"/>
              </a:rPr>
              <a:t>называются нарушения целостности кожных покровов, с возможным нарушением глубжележащих тканей и органов.</a:t>
            </a:r>
          </a:p>
          <a:p>
            <a:pPr>
              <a:lnSpc>
                <a:spcPct val="80000"/>
              </a:lnSpc>
              <a:buFont typeface="Wingdings" pitchFamily="2" charset="2"/>
              <a:buNone/>
              <a:defRPr/>
            </a:pPr>
            <a:r>
              <a:rPr lang="ru-RU" sz="2800" b="1" dirty="0">
                <a:solidFill>
                  <a:srgbClr val="00B050"/>
                </a:solidFill>
                <a:latin typeface="Arial Black" pitchFamily="34" charset="0"/>
              </a:rPr>
              <a:t>Раны</a:t>
            </a:r>
            <a:r>
              <a:rPr lang="ru-RU" sz="2800" b="1" dirty="0">
                <a:solidFill>
                  <a:srgbClr val="FFFF00"/>
                </a:solidFill>
                <a:latin typeface="Arial Black" pitchFamily="34" charset="0"/>
              </a:rPr>
              <a:t> </a:t>
            </a:r>
            <a:r>
              <a:rPr lang="ru-RU" sz="2800" b="1" dirty="0">
                <a:latin typeface="Arial Black" pitchFamily="34" charset="0"/>
              </a:rPr>
              <a:t>относятся к числу повреждений, наблюдаемых у человека наиболее часто. Они образуют одну пятую всех травм. </a:t>
            </a:r>
            <a:endParaRPr lang="ru-RU" sz="2800" b="1" dirty="0" smtClean="0">
              <a:latin typeface="Arial Black" pitchFamily="34" charset="0"/>
            </a:endParaRPr>
          </a:p>
          <a:p>
            <a:pPr>
              <a:lnSpc>
                <a:spcPct val="80000"/>
              </a:lnSpc>
              <a:buFont typeface="Wingdings" pitchFamily="2" charset="2"/>
              <a:buNone/>
              <a:defRPr/>
            </a:pPr>
            <a:r>
              <a:rPr lang="ru-RU" sz="2800" b="1" dirty="0" smtClean="0">
                <a:solidFill>
                  <a:srgbClr val="00B050"/>
                </a:solidFill>
                <a:latin typeface="Arial Black" pitchFamily="34" charset="0"/>
              </a:rPr>
              <a:t>Характерными </a:t>
            </a:r>
            <a:r>
              <a:rPr lang="ru-RU" sz="2800" b="1" dirty="0">
                <a:solidFill>
                  <a:srgbClr val="00B050"/>
                </a:solidFill>
                <a:latin typeface="Arial Black" pitchFamily="34" charset="0"/>
              </a:rPr>
              <a:t>признаками </a:t>
            </a:r>
            <a:r>
              <a:rPr lang="ru-RU" sz="2800" b="1" dirty="0" smtClean="0">
                <a:solidFill>
                  <a:srgbClr val="00B050"/>
                </a:solidFill>
                <a:latin typeface="Arial Black" pitchFamily="34" charset="0"/>
              </a:rPr>
              <a:t>раны </a:t>
            </a:r>
            <a:r>
              <a:rPr lang="ru-RU" sz="2800" b="1" dirty="0">
                <a:latin typeface="Arial Black" pitchFamily="34" charset="0"/>
              </a:rPr>
              <a:t>являются кровотечение, боль, потеря или же повреждение тканей. </a:t>
            </a:r>
          </a:p>
        </p:txBody>
      </p:sp>
    </p:spTree>
  </p:cSld>
  <p:clrMapOvr>
    <a:masterClrMapping/>
  </p:clrMapOvr>
  <p:transition advTm="2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08943" y="642939"/>
            <a:ext cx="6989885" cy="714375"/>
          </a:xfrm>
        </p:spPr>
        <p:txBody>
          <a:bodyPr>
            <a:normAutofit/>
          </a:bodyPr>
          <a:lstStyle/>
          <a:p>
            <a:pPr algn="ctr">
              <a:defRPr/>
            </a:pPr>
            <a:r>
              <a:rPr lang="ru-RU" sz="2800" dirty="0">
                <a:solidFill>
                  <a:srgbClr val="00B050"/>
                </a:solidFill>
                <a:latin typeface="Arial Black" pitchFamily="34" charset="0"/>
              </a:rPr>
              <a:t>Виды </a:t>
            </a:r>
            <a:r>
              <a:rPr lang="ru-RU" sz="2800" dirty="0" smtClean="0">
                <a:solidFill>
                  <a:srgbClr val="00B050"/>
                </a:solidFill>
                <a:latin typeface="Arial Black" pitchFamily="34" charset="0"/>
              </a:rPr>
              <a:t>ран</a:t>
            </a:r>
            <a:endParaRPr lang="ru-RU" sz="2800" dirty="0">
              <a:solidFill>
                <a:srgbClr val="00B050"/>
              </a:solidFill>
              <a:latin typeface="Arial Black" pitchFamily="34" charset="0"/>
            </a:endParaRPr>
          </a:p>
        </p:txBody>
      </p:sp>
      <p:sp>
        <p:nvSpPr>
          <p:cNvPr id="15363" name="Rectangle 3"/>
          <p:cNvSpPr>
            <a:spLocks noGrp="1" noChangeArrowheads="1"/>
          </p:cNvSpPr>
          <p:nvPr>
            <p:ph type="body" idx="1"/>
          </p:nvPr>
        </p:nvSpPr>
        <p:spPr>
          <a:xfrm>
            <a:off x="945174" y="1428750"/>
            <a:ext cx="7517423" cy="4572000"/>
          </a:xfrm>
        </p:spPr>
        <p:txBody>
          <a:bodyPr/>
          <a:lstStyle/>
          <a:p>
            <a:pPr algn="ctr">
              <a:lnSpc>
                <a:spcPct val="80000"/>
              </a:lnSpc>
              <a:defRPr/>
            </a:pPr>
            <a:endParaRPr lang="ru-RU" sz="600" b="1" dirty="0"/>
          </a:p>
          <a:p>
            <a:pPr marL="0" indent="0">
              <a:spcBef>
                <a:spcPts val="0"/>
              </a:spcBef>
              <a:defRPr/>
            </a:pPr>
            <a:r>
              <a:rPr lang="ru-RU" sz="2800" b="1" dirty="0" smtClean="0">
                <a:solidFill>
                  <a:srgbClr val="FFFF00"/>
                </a:solidFill>
              </a:rPr>
              <a:t> </a:t>
            </a:r>
            <a:r>
              <a:rPr lang="ru-RU" sz="3600" b="1" dirty="0" smtClean="0">
                <a:solidFill>
                  <a:srgbClr val="00B050"/>
                </a:solidFill>
              </a:rPr>
              <a:t>Резаные раны </a:t>
            </a:r>
          </a:p>
          <a:p>
            <a:pPr marL="0" indent="0">
              <a:spcBef>
                <a:spcPts val="0"/>
              </a:spcBef>
              <a:defRPr/>
            </a:pPr>
            <a:r>
              <a:rPr lang="ru-RU" sz="3600" b="1" dirty="0" smtClean="0">
                <a:solidFill>
                  <a:srgbClr val="00B050"/>
                </a:solidFill>
              </a:rPr>
              <a:t> Рубленые раны</a:t>
            </a:r>
            <a:endParaRPr lang="ru-RU" sz="3600" b="1" dirty="0">
              <a:solidFill>
                <a:srgbClr val="00B050"/>
              </a:solidFill>
            </a:endParaRPr>
          </a:p>
          <a:p>
            <a:pPr marL="0" indent="0">
              <a:spcBef>
                <a:spcPts val="0"/>
              </a:spcBef>
              <a:defRPr/>
            </a:pPr>
            <a:r>
              <a:rPr lang="ru-RU" sz="3600" b="1" dirty="0" smtClean="0">
                <a:solidFill>
                  <a:srgbClr val="00B050"/>
                </a:solidFill>
              </a:rPr>
              <a:t> </a:t>
            </a:r>
            <a:r>
              <a:rPr lang="ru-RU" sz="3600" b="1" dirty="0">
                <a:solidFill>
                  <a:srgbClr val="00B050"/>
                </a:solidFill>
              </a:rPr>
              <a:t>Колотые </a:t>
            </a:r>
            <a:r>
              <a:rPr lang="ru-RU" sz="3600" b="1" dirty="0" smtClean="0">
                <a:solidFill>
                  <a:srgbClr val="00B050"/>
                </a:solidFill>
              </a:rPr>
              <a:t>раны </a:t>
            </a:r>
            <a:endParaRPr lang="ru-RU" sz="3600" b="1" dirty="0">
              <a:solidFill>
                <a:srgbClr val="00B050"/>
              </a:solidFill>
            </a:endParaRPr>
          </a:p>
          <a:p>
            <a:pPr marL="0" indent="0">
              <a:spcBef>
                <a:spcPts val="0"/>
              </a:spcBef>
              <a:defRPr/>
            </a:pPr>
            <a:r>
              <a:rPr lang="ru-RU" sz="3600" b="1" dirty="0" smtClean="0">
                <a:solidFill>
                  <a:srgbClr val="00B050"/>
                </a:solidFill>
              </a:rPr>
              <a:t> Ушибленные раны</a:t>
            </a:r>
            <a:endParaRPr lang="ru-RU" sz="3600" b="1" dirty="0">
              <a:solidFill>
                <a:srgbClr val="00B050"/>
              </a:solidFill>
            </a:endParaRPr>
          </a:p>
          <a:p>
            <a:pPr marL="0" indent="0">
              <a:spcBef>
                <a:spcPts val="0"/>
              </a:spcBef>
              <a:defRPr/>
            </a:pPr>
            <a:r>
              <a:rPr lang="ru-RU" sz="3600" b="1" dirty="0">
                <a:solidFill>
                  <a:srgbClr val="00B050"/>
                </a:solidFill>
              </a:rPr>
              <a:t> </a:t>
            </a:r>
            <a:r>
              <a:rPr lang="ru-RU" sz="3600" b="1" dirty="0" smtClean="0">
                <a:solidFill>
                  <a:srgbClr val="00B050"/>
                </a:solidFill>
              </a:rPr>
              <a:t>Рваные раны</a:t>
            </a:r>
          </a:p>
          <a:p>
            <a:pPr marL="0" indent="0">
              <a:spcBef>
                <a:spcPts val="0"/>
              </a:spcBef>
              <a:defRPr/>
            </a:pPr>
            <a:r>
              <a:rPr lang="ru-RU" sz="3600" b="1" dirty="0" smtClean="0">
                <a:solidFill>
                  <a:srgbClr val="00B050"/>
                </a:solidFill>
              </a:rPr>
              <a:t> Осколочные</a:t>
            </a:r>
          </a:p>
          <a:p>
            <a:pPr marL="0" indent="0">
              <a:spcBef>
                <a:spcPts val="0"/>
              </a:spcBef>
              <a:defRPr/>
            </a:pPr>
            <a:r>
              <a:rPr lang="ru-RU" sz="3600" b="1" dirty="0" smtClean="0">
                <a:solidFill>
                  <a:srgbClr val="00B050"/>
                </a:solidFill>
              </a:rPr>
              <a:t> Огнестрельные</a:t>
            </a:r>
          </a:p>
          <a:p>
            <a:pPr marL="0" indent="0">
              <a:spcBef>
                <a:spcPts val="0"/>
              </a:spcBef>
              <a:defRPr/>
            </a:pPr>
            <a:endParaRPr lang="ru-RU" sz="3600" b="1" dirty="0"/>
          </a:p>
        </p:txBody>
      </p:sp>
      <mc:AlternateContent xmlns:mc="http://schemas.openxmlformats.org/markup-compatibility/2006">
        <mc:Choice xmlns:p14="http://schemas.microsoft.com/office/powerpoint/2010/main" Requires="p14">
          <p:contentPart p14:bwMode="auto" r:id="rId2">
            <p14:nvContentPartPr>
              <p14:cNvPr id="31747" name="Ink 2"/>
              <p14:cNvContentPartPr>
                <a14:cpLocks xmlns:a14="http://schemas.microsoft.com/office/drawing/2010/main" noRot="1" noChangeAspect="1" noEditPoints="1" noChangeArrowheads="1" noChangeShapeType="1"/>
              </p14:cNvContentPartPr>
              <p14:nvPr/>
            </p14:nvContentPartPr>
            <p14:xfrm>
              <a:off x="9759950" y="107950"/>
              <a:ext cx="115888" cy="71438"/>
            </p14:xfrm>
          </p:contentPart>
        </mc:Choice>
        <mc:Fallback>
          <p:pic>
            <p:nvPicPr>
              <p:cNvPr id="31747" name="Ink 2"/>
              <p:cNvPicPr>
                <a:picLocks noRot="1" noChangeAspect="1" noEditPoints="1" noChangeArrowheads="1" noChangeShapeType="1"/>
              </p:cNvPicPr>
              <p:nvPr/>
            </p:nvPicPr>
            <p:blipFill>
              <a:blip r:embed="rId3"/>
              <a:stretch>
                <a:fillRect/>
              </a:stretch>
            </p:blipFill>
            <p:spPr>
              <a:xfrm>
                <a:off x="9753973" y="101488"/>
                <a:ext cx="127842" cy="84361"/>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1748" name="Ink 3"/>
              <p14:cNvContentPartPr>
                <a14:cpLocks xmlns:a14="http://schemas.microsoft.com/office/drawing/2010/main" noRot="1" noChangeAspect="1" noEditPoints="1" noChangeArrowheads="1" noChangeShapeType="1"/>
              </p14:cNvContentPartPr>
              <p14:nvPr/>
            </p14:nvContentPartPr>
            <p14:xfrm>
              <a:off x="7542213" y="5715000"/>
              <a:ext cx="15875" cy="19050"/>
            </p14:xfrm>
          </p:contentPart>
        </mc:Choice>
        <mc:Fallback>
          <p:pic>
            <p:nvPicPr>
              <p:cNvPr id="31748" name="Ink 3"/>
              <p:cNvPicPr>
                <a:picLocks noRot="1" noChangeAspect="1" noEditPoints="1" noChangeArrowheads="1" noChangeShapeType="1"/>
              </p:cNvPicPr>
              <p:nvPr/>
            </p:nvPicPr>
            <p:blipFill>
              <a:blip r:embed="rId5"/>
              <a:stretch>
                <a:fillRect/>
              </a:stretch>
            </p:blipFill>
            <p:spPr>
              <a:xfrm>
                <a:off x="7536610" y="5708276"/>
                <a:ext cx="27081" cy="32497"/>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1749" name="Ink 4"/>
              <p14:cNvContentPartPr>
                <a14:cpLocks xmlns:a14="http://schemas.microsoft.com/office/drawing/2010/main" noRot="1" noChangeAspect="1" noEditPoints="1" noChangeArrowheads="1" noChangeShapeType="1"/>
              </p14:cNvContentPartPr>
              <p14:nvPr/>
            </p14:nvContentPartPr>
            <p14:xfrm>
              <a:off x="-979488" y="5776913"/>
              <a:ext cx="2932113" cy="814387"/>
            </p14:xfrm>
          </p:contentPart>
        </mc:Choice>
        <mc:Fallback>
          <p:pic>
            <p:nvPicPr>
              <p:cNvPr id="31749" name="Ink 4"/>
              <p:cNvPicPr>
                <a:picLocks noRot="1" noChangeAspect="1" noEditPoints="1" noChangeArrowheads="1" noChangeShapeType="1"/>
              </p:cNvPicPr>
              <p:nvPr/>
            </p:nvPicPr>
            <p:blipFill>
              <a:blip r:embed="rId7"/>
              <a:stretch>
                <a:fillRect/>
              </a:stretch>
            </p:blipFill>
            <p:spPr>
              <a:xfrm>
                <a:off x="-985464" y="5770421"/>
                <a:ext cx="2944065" cy="827371"/>
              </a:xfrm>
              <a:prstGeom prst="rect">
                <a:avLst/>
              </a:prstGeom>
            </p:spPr>
          </p:pic>
        </mc:Fallback>
      </mc:AlternateContent>
    </p:spTree>
  </p:cSld>
  <p:clrMapOvr>
    <a:masterClrMapping/>
  </p:clrMapOvr>
  <p:transition advTm="2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304800"/>
            <a:ext cx="7543800" cy="623888"/>
          </a:xfrm>
        </p:spPr>
        <p:txBody>
          <a:bodyPr>
            <a:normAutofit/>
          </a:bodyPr>
          <a:lstStyle/>
          <a:p>
            <a:pPr algn="ctr">
              <a:defRPr/>
            </a:pPr>
            <a:r>
              <a:rPr lang="ru-RU" sz="2800" dirty="0" smtClean="0">
                <a:solidFill>
                  <a:srgbClr val="00B050"/>
                </a:solidFill>
                <a:latin typeface="Arial Black" pitchFamily="34" charset="0"/>
              </a:rPr>
              <a:t>Симптомы ран</a:t>
            </a:r>
            <a:endParaRPr lang="ru-RU" sz="2800" dirty="0">
              <a:solidFill>
                <a:srgbClr val="00B050"/>
              </a:solidFill>
              <a:latin typeface="Arial Black" pitchFamily="34" charset="0"/>
            </a:endParaRPr>
          </a:p>
        </p:txBody>
      </p:sp>
      <p:sp>
        <p:nvSpPr>
          <p:cNvPr id="3" name="Содержимое 2"/>
          <p:cNvSpPr>
            <a:spLocks noGrp="1"/>
          </p:cNvSpPr>
          <p:nvPr>
            <p:ph idx="1"/>
          </p:nvPr>
        </p:nvSpPr>
        <p:spPr>
          <a:xfrm>
            <a:off x="1066800" y="1143001"/>
            <a:ext cx="7543800" cy="5357813"/>
          </a:xfrm>
        </p:spPr>
        <p:txBody>
          <a:bodyPr>
            <a:noAutofit/>
          </a:bodyPr>
          <a:lstStyle/>
          <a:p>
            <a:pPr>
              <a:buFont typeface="Wingdings" pitchFamily="2" charset="2"/>
              <a:buAutoNum type="arabicPeriod"/>
              <a:defRPr/>
            </a:pPr>
            <a:r>
              <a:rPr lang="ru-RU" sz="2000" b="1" dirty="0" smtClean="0">
                <a:solidFill>
                  <a:srgbClr val="00B050"/>
                </a:solidFill>
                <a:latin typeface="Arial Black" pitchFamily="34" charset="0"/>
              </a:rPr>
              <a:t>Боль</a:t>
            </a:r>
            <a:r>
              <a:rPr lang="ru-RU" sz="1800" b="1" dirty="0" smtClean="0">
                <a:solidFill>
                  <a:srgbClr val="00B050"/>
                </a:solidFill>
                <a:latin typeface="Arial Black" pitchFamily="34" charset="0"/>
              </a:rPr>
              <a:t>.</a:t>
            </a:r>
            <a:r>
              <a:rPr lang="ru-RU" sz="1800" b="1" dirty="0" smtClean="0">
                <a:solidFill>
                  <a:srgbClr val="2BF53E"/>
                </a:solidFill>
                <a:latin typeface="Arial Black" pitchFamily="34" charset="0"/>
              </a:rPr>
              <a:t>  </a:t>
            </a:r>
            <a:r>
              <a:rPr lang="ru-RU" sz="1800" b="1" dirty="0" smtClean="0">
                <a:latin typeface="Arial Black" pitchFamily="34" charset="0"/>
              </a:rPr>
              <a:t>Боль особенно интенсивна в момент ранения и зависит от чувствительности той зоны, где нанесена рана. Наиболее чувствительны пальцы, зубы, язык, половые органы, область заднего прохода. Интенсивность болей в процессе заживления раны постепенно уменьшается. </a:t>
            </a:r>
          </a:p>
          <a:p>
            <a:pPr>
              <a:buFont typeface="+mj-lt"/>
              <a:buAutoNum type="arabicPeriod"/>
              <a:defRPr/>
            </a:pPr>
            <a:r>
              <a:rPr lang="ru-RU" sz="2000" b="1" dirty="0" smtClean="0">
                <a:solidFill>
                  <a:srgbClr val="00B050"/>
                </a:solidFill>
                <a:latin typeface="Arial Black" pitchFamily="34" charset="0"/>
              </a:rPr>
              <a:t>Зияние</a:t>
            </a:r>
            <a:r>
              <a:rPr lang="ru-RU" sz="1800" b="1" dirty="0" smtClean="0">
                <a:solidFill>
                  <a:srgbClr val="00B050"/>
                </a:solidFill>
                <a:latin typeface="Arial Black" pitchFamily="34" charset="0"/>
              </a:rPr>
              <a:t>.</a:t>
            </a:r>
            <a:r>
              <a:rPr lang="ru-RU" sz="1800" b="1" dirty="0" smtClean="0">
                <a:solidFill>
                  <a:srgbClr val="2BF53E"/>
                </a:solidFill>
                <a:latin typeface="Arial Black" pitchFamily="34" charset="0"/>
              </a:rPr>
              <a:t> </a:t>
            </a:r>
            <a:r>
              <a:rPr lang="ru-RU" sz="1800" b="1" dirty="0" smtClean="0">
                <a:latin typeface="Arial Black" pitchFamily="34" charset="0"/>
              </a:rPr>
              <a:t> Это расхождение краев  раны. Оно зависит от упругости и способности мягких тканей сокращаться. Чем больше и глубже рана, тем больше расхождение краев.</a:t>
            </a:r>
          </a:p>
          <a:p>
            <a:pPr>
              <a:buFont typeface="+mj-lt"/>
              <a:buAutoNum type="arabicPeriod"/>
              <a:defRPr/>
            </a:pPr>
            <a:r>
              <a:rPr lang="ru-RU" sz="2000" b="1" dirty="0" smtClean="0">
                <a:solidFill>
                  <a:srgbClr val="00B050"/>
                </a:solidFill>
                <a:latin typeface="Arial Black" pitchFamily="34" charset="0"/>
              </a:rPr>
              <a:t>Кровотечение.</a:t>
            </a:r>
            <a:r>
              <a:rPr lang="ru-RU" sz="1800" b="1" dirty="0" smtClean="0">
                <a:solidFill>
                  <a:srgbClr val="00B050"/>
                </a:solidFill>
                <a:latin typeface="Arial Black" pitchFamily="34" charset="0"/>
              </a:rPr>
              <a:t> </a:t>
            </a:r>
            <a:r>
              <a:rPr lang="ru-RU" sz="1800" b="1" dirty="0" smtClean="0">
                <a:latin typeface="Arial Black" pitchFamily="34" charset="0"/>
              </a:rPr>
              <a:t>Оно зависит от вида поврежденных сосудов (артерия, вена, капилляры), высоты артериального давления и характера раны. Чем меньше повреждены ткани (резаные, рубленые раны), тем сильнее выражено кровотечение. В размозженных тканях сосуды раздавлены и </a:t>
            </a:r>
            <a:r>
              <a:rPr lang="ru-RU" sz="1800" b="1" dirty="0" err="1" smtClean="0">
                <a:latin typeface="Arial Black" pitchFamily="34" charset="0"/>
              </a:rPr>
              <a:t>тромбированы</a:t>
            </a:r>
            <a:r>
              <a:rPr lang="ru-RU" sz="1800" b="1" dirty="0" smtClean="0">
                <a:latin typeface="Arial Black" pitchFamily="34" charset="0"/>
              </a:rPr>
              <a:t>, поэтому ушибленные раны мало кровоточат.</a:t>
            </a:r>
            <a:br>
              <a:rPr lang="ru-RU" sz="1800" b="1" dirty="0" smtClean="0">
                <a:latin typeface="Arial Black" pitchFamily="34" charset="0"/>
              </a:rPr>
            </a:br>
            <a:endParaRPr lang="ru-RU" sz="1800" b="1" dirty="0">
              <a:latin typeface="Arial Black"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304801"/>
            <a:ext cx="7543800" cy="695325"/>
          </a:xfrm>
        </p:spPr>
        <p:txBody>
          <a:bodyPr>
            <a:normAutofit/>
          </a:bodyPr>
          <a:lstStyle/>
          <a:p>
            <a:pPr algn="ctr">
              <a:defRPr/>
            </a:pPr>
            <a:r>
              <a:rPr lang="ru-RU" sz="2800" dirty="0" smtClean="0">
                <a:solidFill>
                  <a:srgbClr val="00B050"/>
                </a:solidFill>
                <a:latin typeface="Arial Black" pitchFamily="34" charset="0"/>
              </a:rPr>
              <a:t>Колотые раны</a:t>
            </a:r>
            <a:endParaRPr lang="ru-RU" sz="2800" dirty="0">
              <a:solidFill>
                <a:srgbClr val="00B050"/>
              </a:solidFill>
              <a:latin typeface="Arial Black" pitchFamily="34" charset="0"/>
            </a:endParaRPr>
          </a:p>
        </p:txBody>
      </p:sp>
      <p:sp>
        <p:nvSpPr>
          <p:cNvPr id="3" name="Содержимое 2"/>
          <p:cNvSpPr>
            <a:spLocks noGrp="1"/>
          </p:cNvSpPr>
          <p:nvPr>
            <p:ph idx="1"/>
          </p:nvPr>
        </p:nvSpPr>
        <p:spPr>
          <a:xfrm>
            <a:off x="3912577" y="1071564"/>
            <a:ext cx="4802827" cy="5500687"/>
          </a:xfrm>
        </p:spPr>
        <p:txBody>
          <a:bodyPr>
            <a:normAutofit lnSpcReduction="10000"/>
          </a:bodyPr>
          <a:lstStyle/>
          <a:p>
            <a:pPr>
              <a:buFont typeface="Wingdings" pitchFamily="2" charset="2"/>
              <a:buNone/>
              <a:defRPr/>
            </a:pPr>
            <a:r>
              <a:rPr lang="ru-RU" sz="1800" b="1" dirty="0" smtClean="0">
                <a:solidFill>
                  <a:srgbClr val="00B050"/>
                </a:solidFill>
                <a:latin typeface="Arial Black" pitchFamily="34" charset="0"/>
              </a:rPr>
              <a:t>Колотые раны </a:t>
            </a:r>
            <a:r>
              <a:rPr lang="ru-RU" sz="1800" b="1" dirty="0" smtClean="0">
                <a:latin typeface="Arial Black" pitchFamily="34" charset="0"/>
              </a:rPr>
              <a:t>возникают при воздействии острого оружия — укол ножом, штыком, иглой. Характеризуются небольшим ровным наружным отверстием и обычно большой глубиной. Так как раневой канал узкий, то вследствие смещения тканей (сокращения мышц, смещение кожи) он становится прерывистым зигзагообразным. Это делает колотые раны особенно опасными, так как трудно диагностировать глубину повреждения и возможные ранения внутренних органов. Очень часто колющее оружие остается в тканях, что в свою очередь может стать причиной более поздних осложнений</a:t>
            </a:r>
            <a:r>
              <a:rPr lang="ru-RU" sz="1800" b="1" dirty="0" smtClean="0"/>
              <a:t>.</a:t>
            </a:r>
            <a:r>
              <a:rPr lang="ru-RU" sz="1800" dirty="0" smtClean="0"/>
              <a:t> </a:t>
            </a:r>
          </a:p>
          <a:p>
            <a:pPr>
              <a:buFont typeface="Wingdings" pitchFamily="2" charset="2"/>
              <a:buNone/>
              <a:defRPr/>
            </a:pPr>
            <a:endParaRPr lang="ru-RU" sz="1800" dirty="0" smtClean="0"/>
          </a:p>
        </p:txBody>
      </p:sp>
      <p:pic>
        <p:nvPicPr>
          <p:cNvPr id="3077" name="Рисунок 6" descr="big30">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7347" y="1214438"/>
            <a:ext cx="2870689" cy="2786062"/>
          </a:xfrm>
          <a:prstGeom prst="rect">
            <a:avLst/>
          </a:prstGeom>
          <a:noFill/>
          <a:ln w="9525">
            <a:noFill/>
            <a:miter lim="800000"/>
            <a:headEnd/>
            <a:tailEnd/>
          </a:ln>
        </p:spPr>
      </p:pic>
      <p:pic>
        <p:nvPicPr>
          <p:cNvPr id="3078" name="Рисунок 7" descr="sol_02">
            <a:hlinkClick r:id="rId4"/>
          </p:cNvPr>
          <p:cNvPicPr>
            <a:picLocks noChangeAspect="1" noChangeArrowheads="1"/>
          </p:cNvPicPr>
          <p:nvPr/>
        </p:nvPicPr>
        <p:blipFill>
          <a:blip r:embed="rId5" cstate="print"/>
          <a:srcRect/>
          <a:stretch>
            <a:fillRect/>
          </a:stretch>
        </p:blipFill>
        <p:spPr bwMode="auto">
          <a:xfrm>
            <a:off x="747346" y="4214813"/>
            <a:ext cx="2835520" cy="21907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428625"/>
            <a:ext cx="7543800" cy="857250"/>
          </a:xfrm>
        </p:spPr>
        <p:txBody>
          <a:bodyPr>
            <a:normAutofit fontScale="90000"/>
          </a:bodyPr>
          <a:lstStyle/>
          <a:p>
            <a:pPr algn="ctr">
              <a:defRPr/>
            </a:pPr>
            <a:r>
              <a:rPr lang="ru-RU" sz="3600" dirty="0" smtClean="0">
                <a:solidFill>
                  <a:srgbClr val="2BF53E"/>
                </a:solidFill>
              </a:rPr>
              <a:t/>
            </a:r>
            <a:br>
              <a:rPr lang="ru-RU" sz="3600" dirty="0" smtClean="0">
                <a:solidFill>
                  <a:srgbClr val="2BF53E"/>
                </a:solidFill>
              </a:rPr>
            </a:br>
            <a:r>
              <a:rPr lang="ru-RU" sz="3100" dirty="0" smtClean="0">
                <a:solidFill>
                  <a:srgbClr val="00B050"/>
                </a:solidFill>
                <a:latin typeface="Arial Black" pitchFamily="34" charset="0"/>
              </a:rPr>
              <a:t>Резаные и рубленые раны</a:t>
            </a:r>
            <a:r>
              <a:rPr lang="ru-RU" sz="3600" dirty="0" smtClean="0">
                <a:solidFill>
                  <a:srgbClr val="00B050"/>
                </a:solidFill>
              </a:rPr>
              <a:t/>
            </a:r>
            <a:br>
              <a:rPr lang="ru-RU" sz="3600" dirty="0" smtClean="0">
                <a:solidFill>
                  <a:srgbClr val="00B050"/>
                </a:solidFill>
              </a:rPr>
            </a:br>
            <a:endParaRPr lang="ru-RU" sz="3600" dirty="0">
              <a:solidFill>
                <a:srgbClr val="00B050"/>
              </a:solidFill>
            </a:endParaRPr>
          </a:p>
        </p:txBody>
      </p:sp>
      <p:pic>
        <p:nvPicPr>
          <p:cNvPr id="33795" name="Содержимое 3" descr="1257974355_knifefight1">
            <a:hlinkClick r:id="rId2"/>
          </p:cNvPr>
          <p:cNvPicPr>
            <a:picLocks noGrp="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4901712" y="2357438"/>
            <a:ext cx="4117731" cy="3643312"/>
          </a:xfrm>
        </p:spPr>
      </p:pic>
      <p:sp>
        <p:nvSpPr>
          <p:cNvPr id="33796" name="Прямоугольник 4"/>
          <p:cNvSpPr>
            <a:spLocks noChangeArrowheads="1"/>
          </p:cNvSpPr>
          <p:nvPr/>
        </p:nvSpPr>
        <p:spPr bwMode="auto">
          <a:xfrm>
            <a:off x="417635" y="1785938"/>
            <a:ext cx="4550019" cy="4524315"/>
          </a:xfrm>
          <a:prstGeom prst="rect">
            <a:avLst/>
          </a:prstGeom>
          <a:noFill/>
          <a:ln w="9525">
            <a:noFill/>
            <a:miter lim="800000"/>
            <a:headEnd/>
            <a:tailEnd/>
          </a:ln>
        </p:spPr>
        <p:txBody>
          <a:bodyPr>
            <a:spAutoFit/>
          </a:bodyPr>
          <a:lstStyle/>
          <a:p>
            <a:r>
              <a:rPr lang="ru-RU" b="1" dirty="0">
                <a:solidFill>
                  <a:srgbClr val="00B050"/>
                </a:solidFill>
                <a:latin typeface="Arial Black" pitchFamily="34" charset="0"/>
              </a:rPr>
              <a:t>Резаные раны </a:t>
            </a:r>
            <a:r>
              <a:rPr lang="ru-RU" b="1" dirty="0">
                <a:latin typeface="Arial Black" pitchFamily="34" charset="0"/>
              </a:rPr>
              <a:t>могут быть нанесены острым режущим предметом (нож, бритва, стекло). Они имеют ровные края. </a:t>
            </a:r>
          </a:p>
          <a:p>
            <a:r>
              <a:rPr lang="ru-RU" b="1" dirty="0">
                <a:solidFill>
                  <a:srgbClr val="00B050"/>
                </a:solidFill>
                <a:latin typeface="Arial Black" pitchFamily="34" charset="0"/>
              </a:rPr>
              <a:t>Рубленые раны </a:t>
            </a:r>
            <a:r>
              <a:rPr lang="ru-RU" b="1" dirty="0">
                <a:latin typeface="Arial Black" pitchFamily="34" charset="0"/>
              </a:rPr>
              <a:t>возникают при нанесении повреждения острым, но тяжелым предметом (топор, шашка и др.). Так как ранящий предмет является острым, то возникает рана, внешне сходная с резаной, но поскольку ранящие предметы довольно толстые, всегда происходит в той или иной степени размозжение краев раны.</a:t>
            </a:r>
            <a:r>
              <a:rPr lang="ru-RU" dirty="0"/>
              <a:t/>
            </a:r>
            <a:br>
              <a:rPr lang="ru-RU" dirty="0"/>
            </a:br>
            <a:endParaRPr lang="ru-RU"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304800"/>
            <a:ext cx="7543800" cy="1195388"/>
          </a:xfrm>
        </p:spPr>
        <p:txBody>
          <a:bodyPr>
            <a:normAutofit/>
          </a:bodyPr>
          <a:lstStyle/>
          <a:p>
            <a:pPr algn="ctr">
              <a:defRPr/>
            </a:pPr>
            <a:r>
              <a:rPr lang="ru-RU" sz="2800" dirty="0" smtClean="0">
                <a:solidFill>
                  <a:srgbClr val="00B050"/>
                </a:solidFill>
                <a:latin typeface="Arial Black" pitchFamily="34" charset="0"/>
              </a:rPr>
              <a:t>ОГНЕСТРЕЛЬНЫЕ РАНЕНИЯ</a:t>
            </a:r>
            <a:endParaRPr lang="ru-RU" sz="2800" dirty="0">
              <a:solidFill>
                <a:srgbClr val="00B050"/>
              </a:solidFill>
              <a:latin typeface="Arial Black" pitchFamily="34" charset="0"/>
            </a:endParaRPr>
          </a:p>
        </p:txBody>
      </p:sp>
      <p:sp>
        <p:nvSpPr>
          <p:cNvPr id="3" name="Содержимое 2"/>
          <p:cNvSpPr>
            <a:spLocks noGrp="1"/>
          </p:cNvSpPr>
          <p:nvPr>
            <p:ph idx="1"/>
          </p:nvPr>
        </p:nvSpPr>
        <p:spPr>
          <a:xfrm>
            <a:off x="1066800" y="1357314"/>
            <a:ext cx="7543800" cy="5286375"/>
          </a:xfrm>
        </p:spPr>
        <p:txBody>
          <a:bodyPr>
            <a:normAutofit fontScale="92500"/>
          </a:bodyPr>
          <a:lstStyle/>
          <a:p>
            <a:pPr algn="ctr">
              <a:buFont typeface="Wingdings" pitchFamily="2" charset="2"/>
              <a:buNone/>
              <a:defRPr/>
            </a:pPr>
            <a:r>
              <a:rPr lang="ru-RU" sz="2400" b="1" dirty="0" smtClean="0">
                <a:solidFill>
                  <a:srgbClr val="00B050"/>
                </a:solidFill>
                <a:latin typeface="Arial Black" pitchFamily="34" charset="0"/>
              </a:rPr>
              <a:t>Огнестрельное ранение </a:t>
            </a:r>
            <a:r>
              <a:rPr lang="ru-RU" sz="2400" b="1" dirty="0" smtClean="0">
                <a:latin typeface="Arial Black" pitchFamily="34" charset="0"/>
              </a:rPr>
              <a:t>может быть:</a:t>
            </a:r>
          </a:p>
          <a:p>
            <a:pPr>
              <a:buFont typeface="Wingdings" pitchFamily="2" charset="2"/>
              <a:buAutoNum type="arabicPeriod"/>
              <a:defRPr/>
            </a:pPr>
            <a:r>
              <a:rPr lang="ru-RU" sz="2400" b="1" dirty="0" smtClean="0">
                <a:solidFill>
                  <a:srgbClr val="00B050"/>
                </a:solidFill>
                <a:latin typeface="Arial Black" pitchFamily="34" charset="0"/>
              </a:rPr>
              <a:t>сквозным</a:t>
            </a:r>
            <a:r>
              <a:rPr lang="ru-RU" sz="2400" b="1" dirty="0" smtClean="0">
                <a:latin typeface="Arial Black" pitchFamily="34" charset="0"/>
              </a:rPr>
              <a:t>, когда ранящий предмет проходит насквозь и имеет входное и выходное отверстия;</a:t>
            </a:r>
          </a:p>
          <a:p>
            <a:pPr>
              <a:buFont typeface="Wingdings" pitchFamily="2" charset="2"/>
              <a:buAutoNum type="arabicPeriod"/>
              <a:defRPr/>
            </a:pPr>
            <a:r>
              <a:rPr lang="ru-RU" sz="2400" b="1" dirty="0" smtClean="0">
                <a:latin typeface="Arial Black" pitchFamily="34" charset="0"/>
              </a:rPr>
              <a:t> </a:t>
            </a:r>
            <a:r>
              <a:rPr lang="ru-RU" sz="2400" b="1" dirty="0" smtClean="0">
                <a:solidFill>
                  <a:srgbClr val="00B050"/>
                </a:solidFill>
                <a:latin typeface="Arial Black" pitchFamily="34" charset="0"/>
              </a:rPr>
              <a:t>слепым</a:t>
            </a:r>
            <a:r>
              <a:rPr lang="ru-RU" sz="2400" b="1" dirty="0" smtClean="0">
                <a:latin typeface="Arial Black" pitchFamily="34" charset="0"/>
              </a:rPr>
              <a:t>, когда предмет застревает в теле и становится инородным телом. Инородными телами становятся также и осколки поврежденной кости; </a:t>
            </a:r>
          </a:p>
          <a:p>
            <a:pPr>
              <a:buFont typeface="Wingdings" pitchFamily="2" charset="2"/>
              <a:buAutoNum type="arabicPeriod"/>
              <a:defRPr/>
            </a:pPr>
            <a:r>
              <a:rPr lang="ru-RU" sz="2400" b="1" dirty="0" smtClean="0">
                <a:solidFill>
                  <a:srgbClr val="00B050"/>
                </a:solidFill>
                <a:latin typeface="Arial Black" pitchFamily="34" charset="0"/>
              </a:rPr>
              <a:t>касательным,</a:t>
            </a:r>
            <a:r>
              <a:rPr lang="ru-RU" sz="2400" b="1" dirty="0" smtClean="0">
                <a:solidFill>
                  <a:srgbClr val="2BF53E"/>
                </a:solidFill>
                <a:latin typeface="Arial Black" pitchFamily="34" charset="0"/>
              </a:rPr>
              <a:t> </a:t>
            </a:r>
            <a:r>
              <a:rPr lang="ru-RU" sz="2400" b="1" dirty="0" smtClean="0">
                <a:latin typeface="Arial Black" pitchFamily="34" charset="0"/>
              </a:rPr>
              <a:t>когда предмет нанес поверхностное повреждение, прошел рядом с органом, лишь частично его задев. </a:t>
            </a:r>
            <a:endParaRPr lang="ru-RU" sz="2400" dirty="0" smtClean="0">
              <a:solidFill>
                <a:srgbClr val="FF0000"/>
              </a:solidFill>
              <a:latin typeface="Arial Black" pitchFamily="34" charset="0"/>
            </a:endParaRPr>
          </a:p>
          <a:p>
            <a:pPr>
              <a:buFont typeface="Wingdings" pitchFamily="2" charset="2"/>
              <a:buNone/>
              <a:defRPr/>
            </a:pPr>
            <a:r>
              <a:rPr lang="ru-RU" sz="2400" dirty="0" smtClean="0">
                <a:solidFill>
                  <a:srgbClr val="FF0000"/>
                </a:solidFill>
                <a:latin typeface="Arial Black" pitchFamily="34" charset="0"/>
              </a:rPr>
              <a:t>Внимание! Входное отверстие при сквозном ранении всегда меньше выходного.</a:t>
            </a:r>
            <a:r>
              <a:rPr lang="ru-RU" sz="2400" dirty="0" smtClean="0">
                <a:solidFill>
                  <a:srgbClr val="FF0000"/>
                </a:solidFill>
              </a:rPr>
              <a:t/>
            </a:r>
            <a:br>
              <a:rPr lang="ru-RU" sz="2400" dirty="0" smtClean="0">
                <a:solidFill>
                  <a:srgbClr val="FF0000"/>
                </a:solidFill>
              </a:rPr>
            </a:br>
            <a:endParaRPr lang="ru-RU" sz="2400"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47346" y="500064"/>
            <a:ext cx="7649308" cy="566737"/>
          </a:xfrm>
        </p:spPr>
        <p:txBody>
          <a:bodyPr>
            <a:noAutofit/>
          </a:bodyPr>
          <a:lstStyle/>
          <a:p>
            <a:pPr algn="ctr">
              <a:defRPr/>
            </a:pPr>
            <a:r>
              <a:rPr lang="ru-RU" sz="2800" dirty="0" smtClean="0">
                <a:solidFill>
                  <a:srgbClr val="00B050"/>
                </a:solidFill>
                <a:latin typeface="Arial Black" pitchFamily="34" charset="0"/>
              </a:rPr>
              <a:t>Опасности ран</a:t>
            </a:r>
            <a:endParaRPr lang="ru-RU" sz="2800" dirty="0">
              <a:solidFill>
                <a:srgbClr val="00B050"/>
              </a:solidFill>
              <a:latin typeface="Arial Black" pitchFamily="34" charset="0"/>
            </a:endParaRPr>
          </a:p>
        </p:txBody>
      </p:sp>
      <p:sp>
        <p:nvSpPr>
          <p:cNvPr id="37891" name="Rectangle 3"/>
          <p:cNvSpPr>
            <a:spLocks noGrp="1" noChangeArrowheads="1"/>
          </p:cNvSpPr>
          <p:nvPr>
            <p:ph type="body" idx="1"/>
          </p:nvPr>
        </p:nvSpPr>
        <p:spPr>
          <a:xfrm>
            <a:off x="681405" y="1500189"/>
            <a:ext cx="7979019" cy="4714875"/>
          </a:xfrm>
        </p:spPr>
        <p:txBody>
          <a:bodyPr>
            <a:normAutofit fontScale="92500"/>
          </a:bodyPr>
          <a:lstStyle/>
          <a:p>
            <a:pPr>
              <a:buFont typeface="Wingdings" pitchFamily="2" charset="2"/>
              <a:buNone/>
              <a:defRPr/>
            </a:pPr>
            <a:r>
              <a:rPr lang="ru-RU" sz="2800" b="1" dirty="0">
                <a:latin typeface="Arial Black" pitchFamily="34" charset="0"/>
              </a:rPr>
              <a:t>При любой ране самая большая опасность для организма таится в </a:t>
            </a:r>
            <a:r>
              <a:rPr lang="ru-RU" sz="2800" b="1" dirty="0">
                <a:solidFill>
                  <a:srgbClr val="00B050"/>
                </a:solidFill>
                <a:latin typeface="Arial Black" pitchFamily="34" charset="0"/>
              </a:rPr>
              <a:t>кровотечении и инфекции. </a:t>
            </a:r>
            <a:endParaRPr lang="ru-RU" sz="2800" b="1" dirty="0" smtClean="0">
              <a:solidFill>
                <a:srgbClr val="00B050"/>
              </a:solidFill>
              <a:latin typeface="Arial Black" pitchFamily="34" charset="0"/>
            </a:endParaRPr>
          </a:p>
          <a:p>
            <a:pPr>
              <a:buFont typeface="Wingdings" pitchFamily="2" charset="2"/>
              <a:buNone/>
              <a:defRPr/>
            </a:pPr>
            <a:r>
              <a:rPr lang="ru-RU" sz="2800" b="1" dirty="0" smtClean="0">
                <a:solidFill>
                  <a:srgbClr val="00B050"/>
                </a:solidFill>
                <a:latin typeface="Arial Black" pitchFamily="34" charset="0"/>
              </a:rPr>
              <a:t>Значение </a:t>
            </a:r>
            <a:r>
              <a:rPr lang="ru-RU" sz="2800" b="1" dirty="0">
                <a:solidFill>
                  <a:srgbClr val="00B050"/>
                </a:solidFill>
                <a:latin typeface="Arial Black" pitchFamily="34" charset="0"/>
              </a:rPr>
              <a:t>немедленной первой помощи </a:t>
            </a:r>
            <a:r>
              <a:rPr lang="ru-RU" sz="2800" b="1" dirty="0">
                <a:latin typeface="Arial Black" pitchFamily="34" charset="0"/>
              </a:rPr>
              <a:t>велико потому, что ее </a:t>
            </a:r>
            <a:r>
              <a:rPr lang="ru-RU" sz="2800" b="1" dirty="0">
                <a:solidFill>
                  <a:srgbClr val="00B050"/>
                </a:solidFill>
                <a:latin typeface="Arial Black" pitchFamily="34" charset="0"/>
              </a:rPr>
              <a:t>задачей является остановить кровотечение и предотвратить заражение раны</a:t>
            </a:r>
            <a:r>
              <a:rPr lang="ru-RU" sz="2800" b="1" dirty="0" smtClean="0">
                <a:solidFill>
                  <a:srgbClr val="00B050"/>
                </a:solidFill>
                <a:latin typeface="Arial Black" pitchFamily="34" charset="0"/>
              </a:rPr>
              <a:t>.</a:t>
            </a:r>
          </a:p>
          <a:p>
            <a:pPr>
              <a:buFont typeface="Wingdings" pitchFamily="2" charset="2"/>
              <a:buNone/>
              <a:defRPr/>
            </a:pPr>
            <a:endParaRPr lang="ru-RU" sz="2800" dirty="0" smtClean="0">
              <a:solidFill>
                <a:srgbClr val="FF0000"/>
              </a:solidFill>
              <a:latin typeface="Arial Black" pitchFamily="34" charset="0"/>
            </a:endParaRPr>
          </a:p>
          <a:p>
            <a:pPr>
              <a:buFont typeface="Wingdings" pitchFamily="2" charset="2"/>
              <a:buNone/>
              <a:defRPr/>
            </a:pPr>
            <a:r>
              <a:rPr lang="ru-RU" sz="2800" dirty="0" smtClean="0">
                <a:solidFill>
                  <a:srgbClr val="00B050"/>
                </a:solidFill>
                <a:latin typeface="Arial Black" pitchFamily="34" charset="0"/>
              </a:rPr>
              <a:t>Внимание! Все раны полученные во время разного рода происшествий следует считать НЕСТЕРИЛЬНЫМИ.</a:t>
            </a:r>
            <a:endParaRPr lang="ru-RU" sz="2800" b="1" dirty="0">
              <a:solidFill>
                <a:srgbClr val="00B050"/>
              </a:solidFill>
              <a:latin typeface="Arial Black" pitchFamily="34" charset="0"/>
            </a:endParaRPr>
          </a:p>
          <a:p>
            <a:pPr>
              <a:defRPr/>
            </a:pPr>
            <a:endParaRPr lang="ru-RU" sz="3600" b="1" dirty="0">
              <a:solidFill>
                <a:srgbClr val="FFFF00"/>
              </a:solidFill>
            </a:endParaRPr>
          </a:p>
        </p:txBody>
      </p:sp>
    </p:spTree>
  </p:cSld>
  <p:clrMapOvr>
    <a:masterClrMapping/>
  </p:clrMapOvr>
  <p:transition advTm="2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428625"/>
            <a:ext cx="8229600" cy="857250"/>
          </a:xfrm>
        </p:spPr>
        <p:txBody>
          <a:bodyPr>
            <a:normAutofit/>
          </a:bodyPr>
          <a:lstStyle/>
          <a:p>
            <a:pPr algn="ctr">
              <a:defRPr/>
            </a:pPr>
            <a:r>
              <a:rPr lang="ru-RU" sz="2800" dirty="0" smtClean="0">
                <a:solidFill>
                  <a:srgbClr val="00B050"/>
                </a:solidFill>
                <a:latin typeface="Arial Black" pitchFamily="34" charset="0"/>
              </a:rPr>
              <a:t>Первая помощь при ранениях</a:t>
            </a:r>
            <a:endParaRPr lang="ru-RU" sz="2800" dirty="0">
              <a:solidFill>
                <a:srgbClr val="00B050"/>
              </a:solidFill>
              <a:latin typeface="Arial Black" pitchFamily="34" charset="0"/>
            </a:endParaRPr>
          </a:p>
        </p:txBody>
      </p:sp>
      <p:sp>
        <p:nvSpPr>
          <p:cNvPr id="18435" name="Rectangle 3"/>
          <p:cNvSpPr>
            <a:spLocks noGrp="1" noChangeArrowheads="1"/>
          </p:cNvSpPr>
          <p:nvPr>
            <p:ph type="body" idx="1"/>
          </p:nvPr>
        </p:nvSpPr>
        <p:spPr>
          <a:xfrm>
            <a:off x="813290" y="1071563"/>
            <a:ext cx="7781192" cy="5286375"/>
          </a:xfrm>
        </p:spPr>
        <p:txBody>
          <a:bodyPr>
            <a:normAutofit fontScale="92500" lnSpcReduction="10000"/>
          </a:bodyPr>
          <a:lstStyle/>
          <a:p>
            <a:pPr>
              <a:lnSpc>
                <a:spcPct val="80000"/>
              </a:lnSpc>
              <a:buFont typeface="Wingdings" pitchFamily="2" charset="2"/>
              <a:buNone/>
              <a:defRPr/>
            </a:pPr>
            <a:endParaRPr lang="ru-RU" sz="2800" dirty="0"/>
          </a:p>
          <a:p>
            <a:pPr marL="514350" indent="-514350">
              <a:lnSpc>
                <a:spcPct val="80000"/>
              </a:lnSpc>
              <a:buFont typeface="+mj-lt"/>
              <a:buAutoNum type="arabicPeriod"/>
              <a:defRPr/>
            </a:pPr>
            <a:r>
              <a:rPr lang="ru-RU" sz="2800" b="1" dirty="0" smtClean="0">
                <a:solidFill>
                  <a:srgbClr val="00B050"/>
                </a:solidFill>
                <a:latin typeface="Arial Black" pitchFamily="34" charset="0"/>
              </a:rPr>
              <a:t>Остановить </a:t>
            </a:r>
            <a:r>
              <a:rPr lang="ru-RU" sz="2800" b="1" dirty="0">
                <a:solidFill>
                  <a:srgbClr val="00B050"/>
                </a:solidFill>
                <a:latin typeface="Arial Black" pitchFamily="34" charset="0"/>
              </a:rPr>
              <a:t>кровотечение </a:t>
            </a:r>
            <a:r>
              <a:rPr lang="ru-RU" sz="2800" b="1" dirty="0">
                <a:latin typeface="Arial Black" pitchFamily="34" charset="0"/>
              </a:rPr>
              <a:t>любым доступным способом.</a:t>
            </a:r>
          </a:p>
          <a:p>
            <a:pPr marL="514350" indent="-514350">
              <a:lnSpc>
                <a:spcPct val="80000"/>
              </a:lnSpc>
              <a:buFont typeface="+mj-lt"/>
              <a:buAutoNum type="arabicPeriod"/>
              <a:defRPr/>
            </a:pPr>
            <a:r>
              <a:rPr lang="ru-RU" sz="2800" b="1" dirty="0" smtClean="0">
                <a:solidFill>
                  <a:srgbClr val="00B050"/>
                </a:solidFill>
                <a:latin typeface="Arial Black" pitchFamily="34" charset="0"/>
              </a:rPr>
              <a:t>Вызвать </a:t>
            </a:r>
            <a:r>
              <a:rPr lang="ru-RU" sz="2800" b="1" dirty="0">
                <a:solidFill>
                  <a:srgbClr val="00B050"/>
                </a:solidFill>
                <a:latin typeface="Arial Black" pitchFamily="34" charset="0"/>
              </a:rPr>
              <a:t>скорую помощь.</a:t>
            </a:r>
          </a:p>
          <a:p>
            <a:pPr marL="514350" indent="-514350">
              <a:lnSpc>
                <a:spcPct val="80000"/>
              </a:lnSpc>
              <a:buFont typeface="+mj-lt"/>
              <a:buAutoNum type="arabicPeriod"/>
              <a:defRPr/>
            </a:pPr>
            <a:r>
              <a:rPr lang="ru-RU" sz="2800" b="1" dirty="0" smtClean="0">
                <a:latin typeface="Arial Black" pitchFamily="34" charset="0"/>
              </a:rPr>
              <a:t>Применить </a:t>
            </a:r>
            <a:r>
              <a:rPr lang="ru-RU" sz="2800" b="1" dirty="0">
                <a:solidFill>
                  <a:srgbClr val="00B050"/>
                </a:solidFill>
                <a:latin typeface="Arial Black" pitchFamily="34" charset="0"/>
              </a:rPr>
              <a:t>обезболивающее средство.</a:t>
            </a:r>
          </a:p>
          <a:p>
            <a:pPr marL="514350" indent="-514350">
              <a:lnSpc>
                <a:spcPct val="80000"/>
              </a:lnSpc>
              <a:buFont typeface="+mj-lt"/>
              <a:buAutoNum type="arabicPeriod"/>
              <a:defRPr/>
            </a:pPr>
            <a:r>
              <a:rPr lang="ru-RU" sz="2800" b="1" dirty="0" smtClean="0">
                <a:solidFill>
                  <a:srgbClr val="00B050"/>
                </a:solidFill>
                <a:latin typeface="Arial Black" pitchFamily="34" charset="0"/>
              </a:rPr>
              <a:t>Обработать </a:t>
            </a:r>
            <a:r>
              <a:rPr lang="ru-RU" sz="2800" b="1" dirty="0">
                <a:solidFill>
                  <a:srgbClr val="00B050"/>
                </a:solidFill>
                <a:latin typeface="Arial Black" pitchFamily="34" charset="0"/>
              </a:rPr>
              <a:t>кожу </a:t>
            </a:r>
            <a:r>
              <a:rPr lang="ru-RU" sz="2800" b="1" dirty="0">
                <a:latin typeface="Arial Black" pitchFamily="34" charset="0"/>
              </a:rPr>
              <a:t>вокруг раны антисептическим раствором.</a:t>
            </a:r>
          </a:p>
          <a:p>
            <a:pPr marL="514350" indent="-514350">
              <a:lnSpc>
                <a:spcPct val="80000"/>
              </a:lnSpc>
              <a:buFont typeface="+mj-lt"/>
              <a:buAutoNum type="arabicPeriod"/>
              <a:defRPr/>
            </a:pPr>
            <a:r>
              <a:rPr lang="ru-RU" sz="2800" b="1" dirty="0" smtClean="0">
                <a:solidFill>
                  <a:srgbClr val="00B050"/>
                </a:solidFill>
                <a:latin typeface="Arial Black" pitchFamily="34" charset="0"/>
              </a:rPr>
              <a:t>Наложить </a:t>
            </a:r>
            <a:r>
              <a:rPr lang="ru-RU" sz="2800" b="1" dirty="0">
                <a:solidFill>
                  <a:srgbClr val="00B050"/>
                </a:solidFill>
                <a:latin typeface="Arial Black" pitchFamily="34" charset="0"/>
              </a:rPr>
              <a:t>стерильную </a:t>
            </a:r>
            <a:r>
              <a:rPr lang="ru-RU" sz="2800" b="1" dirty="0" smtClean="0">
                <a:solidFill>
                  <a:srgbClr val="00B050"/>
                </a:solidFill>
                <a:latin typeface="Arial Black" pitchFamily="34" charset="0"/>
              </a:rPr>
              <a:t>повязку </a:t>
            </a:r>
            <a:r>
              <a:rPr lang="ru-RU" sz="2800" b="1" dirty="0">
                <a:latin typeface="Arial Black" pitchFamily="34" charset="0"/>
              </a:rPr>
              <a:t>на рану.</a:t>
            </a:r>
          </a:p>
          <a:p>
            <a:pPr marL="514350" indent="-514350">
              <a:lnSpc>
                <a:spcPct val="80000"/>
              </a:lnSpc>
              <a:buFont typeface="+mj-lt"/>
              <a:buAutoNum type="arabicPeriod"/>
              <a:defRPr/>
            </a:pPr>
            <a:r>
              <a:rPr lang="ru-RU" sz="2800" b="1" dirty="0" smtClean="0">
                <a:solidFill>
                  <a:srgbClr val="00B050"/>
                </a:solidFill>
                <a:latin typeface="Arial Black" pitchFamily="34" charset="0"/>
              </a:rPr>
              <a:t>Иммобилизовать </a:t>
            </a:r>
            <a:r>
              <a:rPr lang="ru-RU" sz="2800" b="1" dirty="0">
                <a:solidFill>
                  <a:srgbClr val="00B050"/>
                </a:solidFill>
                <a:latin typeface="Arial Black" pitchFamily="34" charset="0"/>
              </a:rPr>
              <a:t>поврежденную конечность</a:t>
            </a:r>
            <a:r>
              <a:rPr lang="ru-RU" sz="2800" b="1" dirty="0">
                <a:latin typeface="Arial Black" pitchFamily="34" charset="0"/>
              </a:rPr>
              <a:t>, это обеспечит покой в зоне проекции раны.</a:t>
            </a:r>
          </a:p>
          <a:p>
            <a:pPr marL="514350" indent="-514350">
              <a:lnSpc>
                <a:spcPct val="80000"/>
              </a:lnSpc>
              <a:buFont typeface="+mj-lt"/>
              <a:buAutoNum type="arabicPeriod"/>
              <a:defRPr/>
            </a:pPr>
            <a:r>
              <a:rPr lang="ru-RU" sz="2800" b="1" dirty="0" smtClean="0">
                <a:solidFill>
                  <a:srgbClr val="00B050"/>
                </a:solidFill>
                <a:latin typeface="Arial Black" pitchFamily="34" charset="0"/>
              </a:rPr>
              <a:t>Уложить </a:t>
            </a:r>
            <a:r>
              <a:rPr lang="ru-RU" sz="2800" b="1" dirty="0">
                <a:solidFill>
                  <a:srgbClr val="00B050"/>
                </a:solidFill>
                <a:latin typeface="Arial Black" pitchFamily="34" charset="0"/>
              </a:rPr>
              <a:t>пострадавшего </a:t>
            </a:r>
            <a:r>
              <a:rPr lang="ru-RU" sz="2800" b="1" dirty="0">
                <a:latin typeface="Arial Black" pitchFamily="34" charset="0"/>
              </a:rPr>
              <a:t>в оптимальное положение.</a:t>
            </a:r>
          </a:p>
        </p:txBody>
      </p:sp>
    </p:spTree>
  </p:cSld>
  <p:clrMapOvr>
    <a:masterClrMapping/>
  </p:clrMapOvr>
  <p:transition advTm="200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15462" y="158750"/>
            <a:ext cx="7847135" cy="1258888"/>
          </a:xfrm>
        </p:spPr>
        <p:txBody>
          <a:bodyPr>
            <a:normAutofit/>
          </a:bodyPr>
          <a:lstStyle/>
          <a:p>
            <a:pPr algn="ctr">
              <a:defRPr/>
            </a:pPr>
            <a:r>
              <a:rPr lang="ru-RU" sz="2400" dirty="0">
                <a:solidFill>
                  <a:srgbClr val="00B050"/>
                </a:solidFill>
                <a:latin typeface="Arial Black" pitchFamily="34" charset="0"/>
              </a:rPr>
              <a:t>Общие правила наложения бинтовых </a:t>
            </a:r>
            <a:r>
              <a:rPr lang="ru-RU" sz="2400" dirty="0" smtClean="0">
                <a:solidFill>
                  <a:srgbClr val="00B050"/>
                </a:solidFill>
                <a:latin typeface="Arial Black" pitchFamily="34" charset="0"/>
              </a:rPr>
              <a:t>повязок</a:t>
            </a:r>
            <a:endParaRPr lang="ru-RU" sz="2400" dirty="0">
              <a:solidFill>
                <a:srgbClr val="00B050"/>
              </a:solidFill>
              <a:latin typeface="Arial Black" pitchFamily="34" charset="0"/>
            </a:endParaRPr>
          </a:p>
        </p:txBody>
      </p:sp>
      <p:sp>
        <p:nvSpPr>
          <p:cNvPr id="19459" name="Rectangle 3"/>
          <p:cNvSpPr>
            <a:spLocks noGrp="1" noChangeArrowheads="1"/>
          </p:cNvSpPr>
          <p:nvPr>
            <p:ph type="body" idx="1"/>
          </p:nvPr>
        </p:nvSpPr>
        <p:spPr>
          <a:xfrm>
            <a:off x="549520" y="1357315"/>
            <a:ext cx="8176846" cy="4714892"/>
          </a:xfrm>
        </p:spPr>
        <p:txBody>
          <a:bodyPr>
            <a:normAutofit fontScale="92500" lnSpcReduction="20000"/>
          </a:bodyPr>
          <a:lstStyle/>
          <a:p>
            <a:pPr>
              <a:lnSpc>
                <a:spcPct val="80000"/>
              </a:lnSpc>
              <a:buFont typeface="Wingdings" pitchFamily="2" charset="2"/>
              <a:buNone/>
              <a:defRPr/>
            </a:pPr>
            <a:endParaRPr lang="ru-RU" sz="1800" dirty="0"/>
          </a:p>
          <a:p>
            <a:pPr>
              <a:lnSpc>
                <a:spcPct val="80000"/>
              </a:lnSpc>
              <a:defRPr/>
            </a:pPr>
            <a:r>
              <a:rPr lang="ru-RU" sz="2400" dirty="0">
                <a:solidFill>
                  <a:srgbClr val="FF0000"/>
                </a:solidFill>
              </a:rPr>
              <a:t> </a:t>
            </a:r>
            <a:r>
              <a:rPr lang="ru-RU" sz="2600" dirty="0" smtClean="0">
                <a:solidFill>
                  <a:srgbClr val="00B050"/>
                </a:solidFill>
                <a:latin typeface="Arial Black" pitchFamily="34" charset="0"/>
              </a:rPr>
              <a:t>о</a:t>
            </a:r>
            <a:r>
              <a:rPr lang="ru-RU" sz="2600" b="1" dirty="0" smtClean="0">
                <a:solidFill>
                  <a:srgbClr val="00B050"/>
                </a:solidFill>
                <a:latin typeface="Arial Black" pitchFamily="34" charset="0"/>
              </a:rPr>
              <a:t>становить кровотечение;</a:t>
            </a:r>
            <a:endParaRPr lang="ru-RU" sz="2600" b="1" dirty="0">
              <a:solidFill>
                <a:srgbClr val="00B050"/>
              </a:solidFill>
              <a:latin typeface="Arial Black" pitchFamily="34" charset="0"/>
            </a:endParaRPr>
          </a:p>
          <a:p>
            <a:pPr>
              <a:lnSpc>
                <a:spcPct val="80000"/>
              </a:lnSpc>
              <a:defRPr/>
            </a:pPr>
            <a:r>
              <a:rPr lang="ru-RU" sz="2600" b="1" dirty="0">
                <a:latin typeface="Arial Black" pitchFamily="34" charset="0"/>
              </a:rPr>
              <a:t> </a:t>
            </a:r>
            <a:r>
              <a:rPr lang="ru-RU" sz="2600" b="1" dirty="0" smtClean="0">
                <a:latin typeface="Arial Black" pitchFamily="34" charset="0"/>
              </a:rPr>
              <a:t>пострадавшему </a:t>
            </a:r>
            <a:r>
              <a:rPr lang="ru-RU" sz="2600" b="1" dirty="0">
                <a:solidFill>
                  <a:srgbClr val="00B050"/>
                </a:solidFill>
                <a:latin typeface="Arial Black" pitchFamily="34" charset="0"/>
              </a:rPr>
              <a:t>придать удобное положение</a:t>
            </a:r>
            <a:r>
              <a:rPr lang="ru-RU" sz="2600" b="1" dirty="0">
                <a:latin typeface="Arial Black" pitchFamily="34" charset="0"/>
              </a:rPr>
              <a:t>;</a:t>
            </a:r>
          </a:p>
          <a:p>
            <a:pPr>
              <a:lnSpc>
                <a:spcPct val="80000"/>
              </a:lnSpc>
              <a:defRPr/>
            </a:pPr>
            <a:r>
              <a:rPr lang="ru-RU" sz="2600" b="1" dirty="0">
                <a:latin typeface="Arial Black" pitchFamily="34" charset="0"/>
              </a:rPr>
              <a:t>пострадавший </a:t>
            </a:r>
            <a:r>
              <a:rPr lang="ru-RU" sz="2600" b="1" dirty="0">
                <a:solidFill>
                  <a:srgbClr val="00B050"/>
                </a:solidFill>
                <a:latin typeface="Arial Black" pitchFamily="34" charset="0"/>
              </a:rPr>
              <a:t>не должен двигаться</a:t>
            </a:r>
            <a:r>
              <a:rPr lang="ru-RU" sz="2600" b="1" dirty="0">
                <a:latin typeface="Arial Black" pitchFamily="34" charset="0"/>
              </a:rPr>
              <a:t>;</a:t>
            </a:r>
          </a:p>
          <a:p>
            <a:pPr>
              <a:lnSpc>
                <a:spcPct val="80000"/>
              </a:lnSpc>
              <a:defRPr/>
            </a:pPr>
            <a:r>
              <a:rPr lang="ru-RU" sz="2600" b="1" dirty="0">
                <a:latin typeface="Arial Black" pitchFamily="34" charset="0"/>
              </a:rPr>
              <a:t> мышцы бинтуемой части тела не должны быть напряжены – в противном случае  при расслаблении мышц  повязка будет избыточно свободной;</a:t>
            </a:r>
          </a:p>
          <a:p>
            <a:pPr>
              <a:lnSpc>
                <a:spcPct val="80000"/>
              </a:lnSpc>
              <a:defRPr/>
            </a:pPr>
            <a:r>
              <a:rPr lang="ru-RU" sz="2600" b="1" dirty="0">
                <a:latin typeface="Arial Black" pitchFamily="34" charset="0"/>
              </a:rPr>
              <a:t>после наложения повязки бинтуемая часть тела должна находиться в функционально выгодном </a:t>
            </a:r>
            <a:r>
              <a:rPr lang="ru-RU" sz="2600" b="1" dirty="0" smtClean="0">
                <a:latin typeface="Arial Black" pitchFamily="34" charset="0"/>
              </a:rPr>
              <a:t>положении;</a:t>
            </a:r>
            <a:endParaRPr lang="ru-RU" sz="2600" b="1" dirty="0">
              <a:latin typeface="Arial Black" pitchFamily="34" charset="0"/>
            </a:endParaRPr>
          </a:p>
          <a:p>
            <a:pPr>
              <a:lnSpc>
                <a:spcPct val="80000"/>
              </a:lnSpc>
              <a:defRPr/>
            </a:pPr>
            <a:r>
              <a:rPr lang="ru-RU" sz="2600" b="1" dirty="0">
                <a:latin typeface="Arial Black" pitchFamily="34" charset="0"/>
              </a:rPr>
              <a:t>оказывающий помощь </a:t>
            </a:r>
            <a:r>
              <a:rPr lang="ru-RU" sz="2600" b="1" dirty="0">
                <a:solidFill>
                  <a:srgbClr val="00B050"/>
                </a:solidFill>
                <a:latin typeface="Arial Black" pitchFamily="34" charset="0"/>
              </a:rPr>
              <a:t>должен находиться лицом к пострадавшему и следить за его состоянием; </a:t>
            </a:r>
          </a:p>
          <a:p>
            <a:pPr>
              <a:lnSpc>
                <a:spcPct val="80000"/>
              </a:lnSpc>
              <a:defRPr/>
            </a:pPr>
            <a:r>
              <a:rPr lang="ru-RU" sz="2600" dirty="0">
                <a:latin typeface="Arial Black" pitchFamily="34" charset="0"/>
              </a:rPr>
              <a:t>головку бинта (скатанную часть) необходимо держать в правой руке, начало </a:t>
            </a:r>
            <a:r>
              <a:rPr lang="ru-RU" sz="2600" dirty="0" smtClean="0">
                <a:latin typeface="Arial Black" pitchFamily="34" charset="0"/>
              </a:rPr>
              <a:t>- </a:t>
            </a:r>
            <a:r>
              <a:rPr lang="ru-RU" sz="2600" b="1" dirty="0" smtClean="0">
                <a:latin typeface="Arial Black" pitchFamily="34" charset="0"/>
              </a:rPr>
              <a:t>в левой.</a:t>
            </a:r>
          </a:p>
          <a:p>
            <a:pPr>
              <a:lnSpc>
                <a:spcPct val="80000"/>
              </a:lnSpc>
              <a:buNone/>
              <a:defRPr/>
            </a:pPr>
            <a:endParaRPr lang="ru-RU" sz="2600" b="1" dirty="0" smtClean="0">
              <a:latin typeface="Arial Black" pitchFamily="34" charset="0"/>
            </a:endParaRPr>
          </a:p>
          <a:p>
            <a:pPr>
              <a:lnSpc>
                <a:spcPct val="80000"/>
              </a:lnSpc>
              <a:buNone/>
              <a:defRPr/>
            </a:pPr>
            <a:endParaRPr lang="ru-RU" sz="2600" b="1" dirty="0">
              <a:latin typeface="Arial Black" pitchFamily="34" charset="0"/>
            </a:endParaRPr>
          </a:p>
        </p:txBody>
      </p:sp>
    </p:spTree>
  </p:cSld>
  <p:clrMapOvr>
    <a:masterClrMapping/>
  </p:clrMapOvr>
  <p:transition advTm="2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8750"/>
            <a:ext cx="8229600" cy="831850"/>
          </a:xfrm>
        </p:spPr>
        <p:txBody>
          <a:bodyPr>
            <a:normAutofit/>
          </a:bodyPr>
          <a:lstStyle/>
          <a:p>
            <a:pPr algn="ctr">
              <a:defRPr/>
            </a:pPr>
            <a:r>
              <a:rPr lang="ru-RU" sz="2400" dirty="0" smtClean="0">
                <a:solidFill>
                  <a:srgbClr val="00B050"/>
                </a:solidFill>
                <a:latin typeface="Arial Black" pitchFamily="34" charset="0"/>
              </a:rPr>
              <a:t>Первая помощь </a:t>
            </a:r>
            <a:endParaRPr lang="ru-RU" sz="2400" dirty="0">
              <a:solidFill>
                <a:srgbClr val="00B050"/>
              </a:solidFill>
              <a:latin typeface="Arial Black" pitchFamily="34" charset="0"/>
            </a:endParaRPr>
          </a:p>
        </p:txBody>
      </p:sp>
      <p:sp>
        <p:nvSpPr>
          <p:cNvPr id="9219" name="Rectangle 3"/>
          <p:cNvSpPr>
            <a:spLocks noGrp="1" noChangeArrowheads="1"/>
          </p:cNvSpPr>
          <p:nvPr>
            <p:ph type="body" idx="1"/>
          </p:nvPr>
        </p:nvSpPr>
        <p:spPr>
          <a:xfrm>
            <a:off x="483577" y="990600"/>
            <a:ext cx="8374674" cy="5010150"/>
          </a:xfrm>
        </p:spPr>
        <p:txBody>
          <a:bodyPr>
            <a:normAutofit fontScale="92500" lnSpcReduction="20000"/>
          </a:bodyPr>
          <a:lstStyle/>
          <a:p>
            <a:pPr>
              <a:buFont typeface="Wingdings" pitchFamily="2" charset="2"/>
              <a:buNone/>
              <a:defRPr/>
            </a:pPr>
            <a:r>
              <a:rPr lang="ru-RU" dirty="0" smtClean="0">
                <a:solidFill>
                  <a:srgbClr val="00B050"/>
                </a:solidFill>
                <a:latin typeface="Arial Black" pitchFamily="34" charset="0"/>
              </a:rPr>
              <a:t>–  </a:t>
            </a:r>
            <a:r>
              <a:rPr lang="ru-RU" b="1" dirty="0">
                <a:solidFill>
                  <a:srgbClr val="00B050"/>
                </a:solidFill>
                <a:latin typeface="Arial Black" pitchFamily="34" charset="0"/>
              </a:rPr>
              <a:t>это мероприятия</a:t>
            </a:r>
            <a:r>
              <a:rPr lang="ru-RU" b="1" dirty="0">
                <a:latin typeface="Arial Black" pitchFamily="34" charset="0"/>
              </a:rPr>
              <a:t>, </a:t>
            </a:r>
            <a:r>
              <a:rPr lang="ru-RU" b="1" dirty="0" smtClean="0">
                <a:latin typeface="Arial Black" pitchFamily="34" charset="0"/>
              </a:rPr>
              <a:t>выполняемые </a:t>
            </a:r>
            <a:r>
              <a:rPr lang="ru-RU" b="1" dirty="0">
                <a:latin typeface="Arial Black" pitchFamily="34" charset="0"/>
              </a:rPr>
              <a:t>на месте происшествия пострадавшими или </a:t>
            </a:r>
            <a:r>
              <a:rPr lang="ru-RU" b="1" dirty="0" smtClean="0">
                <a:latin typeface="Arial Black" pitchFamily="34" charset="0"/>
              </a:rPr>
              <a:t>лицами, присутствующими </a:t>
            </a:r>
            <a:r>
              <a:rPr lang="ru-RU" b="1" dirty="0">
                <a:latin typeface="Arial Black" pitchFamily="34" charset="0"/>
              </a:rPr>
              <a:t>на месте </a:t>
            </a:r>
            <a:r>
              <a:rPr lang="ru-RU" b="1" dirty="0" smtClean="0">
                <a:latin typeface="Arial Black" pitchFamily="34" charset="0"/>
              </a:rPr>
              <a:t>происшествия, </a:t>
            </a:r>
            <a:r>
              <a:rPr lang="ru-RU" b="1" dirty="0">
                <a:latin typeface="Arial Black" pitchFamily="34" charset="0"/>
              </a:rPr>
              <a:t>в порядке само- или взаимопомощи</a:t>
            </a:r>
            <a:r>
              <a:rPr lang="ru-RU" b="1" dirty="0" smtClean="0">
                <a:solidFill>
                  <a:srgbClr val="00B050"/>
                </a:solidFill>
                <a:latin typeface="Arial Black" pitchFamily="34" charset="0"/>
              </a:rPr>
              <a:t>, </a:t>
            </a:r>
            <a:r>
              <a:rPr lang="ru-RU" b="1" dirty="0">
                <a:solidFill>
                  <a:srgbClr val="00B050"/>
                </a:solidFill>
                <a:latin typeface="Arial Black" pitchFamily="34" charset="0"/>
              </a:rPr>
              <a:t>направленные </a:t>
            </a:r>
            <a:r>
              <a:rPr lang="ru-RU" b="1" dirty="0" smtClean="0">
                <a:solidFill>
                  <a:srgbClr val="00B050"/>
                </a:solidFill>
                <a:latin typeface="Arial Black" pitchFamily="34" charset="0"/>
              </a:rPr>
              <a:t>на:</a:t>
            </a:r>
          </a:p>
          <a:p>
            <a:pPr>
              <a:defRPr/>
            </a:pPr>
            <a:r>
              <a:rPr lang="ru-RU" b="1" dirty="0" smtClean="0">
                <a:solidFill>
                  <a:srgbClr val="00B050"/>
                </a:solidFill>
                <a:latin typeface="Arial Black" pitchFamily="34" charset="0"/>
              </a:rPr>
              <a:t>устранение </a:t>
            </a:r>
            <a:r>
              <a:rPr lang="ru-RU" b="1" dirty="0">
                <a:solidFill>
                  <a:srgbClr val="00B050"/>
                </a:solidFill>
                <a:latin typeface="Arial Black" pitchFamily="34" charset="0"/>
              </a:rPr>
              <a:t>воздействия травмирующего фактора, </a:t>
            </a:r>
            <a:endParaRPr lang="ru-RU" b="1" dirty="0" smtClean="0">
              <a:solidFill>
                <a:srgbClr val="00B050"/>
              </a:solidFill>
              <a:latin typeface="Arial Black" pitchFamily="34" charset="0"/>
            </a:endParaRPr>
          </a:p>
          <a:p>
            <a:pPr>
              <a:defRPr/>
            </a:pPr>
            <a:r>
              <a:rPr lang="ru-RU" b="1" dirty="0" smtClean="0">
                <a:solidFill>
                  <a:srgbClr val="00B050"/>
                </a:solidFill>
                <a:latin typeface="Arial Black" pitchFamily="34" charset="0"/>
              </a:rPr>
              <a:t>устранение </a:t>
            </a:r>
            <a:r>
              <a:rPr lang="ru-RU" b="1" dirty="0">
                <a:solidFill>
                  <a:srgbClr val="00B050"/>
                </a:solidFill>
                <a:latin typeface="Arial Black" pitchFamily="34" charset="0"/>
              </a:rPr>
              <a:t>состояний, угрожающих </a:t>
            </a:r>
            <a:r>
              <a:rPr lang="ru-RU" b="1" dirty="0" smtClean="0">
                <a:solidFill>
                  <a:srgbClr val="00B050"/>
                </a:solidFill>
                <a:latin typeface="Arial Black" pitchFamily="34" charset="0"/>
              </a:rPr>
              <a:t>жизни,</a:t>
            </a:r>
          </a:p>
          <a:p>
            <a:pPr>
              <a:defRPr/>
            </a:pPr>
            <a:r>
              <a:rPr lang="ru-RU" b="1" dirty="0" smtClean="0">
                <a:solidFill>
                  <a:srgbClr val="00B050"/>
                </a:solidFill>
                <a:latin typeface="Arial Black" pitchFamily="34" charset="0"/>
              </a:rPr>
              <a:t> </a:t>
            </a:r>
            <a:r>
              <a:rPr lang="ru-RU" b="1" dirty="0">
                <a:solidFill>
                  <a:srgbClr val="00B050"/>
                </a:solidFill>
                <a:latin typeface="Arial Black" pitchFamily="34" charset="0"/>
              </a:rPr>
              <a:t>обеспечение безопасной транспортировки</a:t>
            </a:r>
            <a:r>
              <a:rPr lang="ru-RU" sz="2800" b="1" dirty="0">
                <a:solidFill>
                  <a:srgbClr val="00B050"/>
                </a:solidFill>
              </a:rPr>
              <a:t>.</a:t>
            </a:r>
          </a:p>
        </p:txBody>
      </p:sp>
    </p:spTree>
  </p:cSld>
  <p:clrMapOvr>
    <a:masterClrMapping/>
  </p:clrMapOvr>
  <p:transition advTm="2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11116" y="158750"/>
            <a:ext cx="7121769" cy="1258888"/>
          </a:xfrm>
        </p:spPr>
        <p:txBody>
          <a:bodyPr>
            <a:normAutofit/>
          </a:bodyPr>
          <a:lstStyle/>
          <a:p>
            <a:pPr algn="ctr">
              <a:defRPr/>
            </a:pPr>
            <a:r>
              <a:rPr lang="ru-RU" sz="2800" dirty="0">
                <a:solidFill>
                  <a:srgbClr val="00B050"/>
                </a:solidFill>
                <a:latin typeface="Arial Black" pitchFamily="34" charset="0"/>
              </a:rPr>
              <a:t>Этого делать </a:t>
            </a:r>
            <a:r>
              <a:rPr lang="ru-RU" sz="2800" dirty="0" smtClean="0">
                <a:solidFill>
                  <a:srgbClr val="00B050"/>
                </a:solidFill>
                <a:latin typeface="Arial Black" pitchFamily="34" charset="0"/>
              </a:rPr>
              <a:t>нельзя</a:t>
            </a:r>
            <a:endParaRPr lang="ru-RU" sz="2800" dirty="0">
              <a:solidFill>
                <a:srgbClr val="00B050"/>
              </a:solidFill>
              <a:latin typeface="Arial Black" pitchFamily="34" charset="0"/>
            </a:endParaRPr>
          </a:p>
        </p:txBody>
      </p:sp>
      <p:sp>
        <p:nvSpPr>
          <p:cNvPr id="20483" name="Rectangle 3"/>
          <p:cNvSpPr>
            <a:spLocks noGrp="1" noChangeArrowheads="1"/>
          </p:cNvSpPr>
          <p:nvPr>
            <p:ph type="body" idx="1"/>
          </p:nvPr>
        </p:nvSpPr>
        <p:spPr>
          <a:xfrm>
            <a:off x="549520" y="1600200"/>
            <a:ext cx="8110903" cy="3971940"/>
          </a:xfrm>
        </p:spPr>
        <p:txBody>
          <a:bodyPr/>
          <a:lstStyle/>
          <a:p>
            <a:pPr>
              <a:buFont typeface="Wingdings" pitchFamily="2" charset="2"/>
              <a:buNone/>
              <a:defRPr/>
            </a:pPr>
            <a:r>
              <a:rPr lang="ru-RU" sz="3600" b="1" dirty="0" smtClean="0"/>
              <a:t>- </a:t>
            </a:r>
            <a:r>
              <a:rPr lang="ru-RU" sz="2800" b="1" dirty="0" smtClean="0">
                <a:solidFill>
                  <a:srgbClr val="00B050"/>
                </a:solidFill>
                <a:latin typeface="Arial Black" pitchFamily="34" charset="0"/>
              </a:rPr>
              <a:t>промывать</a:t>
            </a:r>
            <a:r>
              <a:rPr lang="ru-RU" sz="2800" b="1" dirty="0" smtClean="0">
                <a:latin typeface="Arial Black" pitchFamily="34" charset="0"/>
              </a:rPr>
              <a:t> </a:t>
            </a:r>
            <a:r>
              <a:rPr lang="ru-RU" sz="2800" b="1" dirty="0">
                <a:latin typeface="Arial Black" pitchFamily="34" charset="0"/>
              </a:rPr>
              <a:t>рану, вытирать ее, засыпать порошком</a:t>
            </a:r>
            <a:r>
              <a:rPr lang="ru-RU" sz="2800" b="1" dirty="0" smtClean="0">
                <a:latin typeface="Arial Black" pitchFamily="34" charset="0"/>
              </a:rPr>
              <a:t>,</a:t>
            </a:r>
          </a:p>
          <a:p>
            <a:pPr>
              <a:buFont typeface="Wingdings" pitchFamily="2" charset="2"/>
              <a:buNone/>
              <a:defRPr/>
            </a:pPr>
            <a:r>
              <a:rPr lang="ru-RU" sz="2800" b="1" dirty="0" smtClean="0">
                <a:latin typeface="Arial Black" pitchFamily="34" charset="0"/>
              </a:rPr>
              <a:t>-</a:t>
            </a:r>
            <a:r>
              <a:rPr lang="ru-RU" sz="2800" b="1" dirty="0" smtClean="0">
                <a:solidFill>
                  <a:srgbClr val="00B050"/>
                </a:solidFill>
                <a:latin typeface="Arial Black" pitchFamily="34" charset="0"/>
              </a:rPr>
              <a:t>накладывать</a:t>
            </a:r>
            <a:r>
              <a:rPr lang="ru-RU" sz="2800" b="1" dirty="0" smtClean="0">
                <a:latin typeface="Arial Black" pitchFamily="34" charset="0"/>
              </a:rPr>
              <a:t> </a:t>
            </a:r>
            <a:r>
              <a:rPr lang="ru-RU" sz="2800" b="1" dirty="0">
                <a:latin typeface="Arial Black" pitchFamily="34" charset="0"/>
              </a:rPr>
              <a:t>мази и вату на рану</a:t>
            </a:r>
            <a:r>
              <a:rPr lang="ru-RU" sz="2800" b="1" dirty="0" smtClean="0">
                <a:latin typeface="Arial Black" pitchFamily="34" charset="0"/>
              </a:rPr>
              <a:t>,</a:t>
            </a:r>
          </a:p>
          <a:p>
            <a:pPr>
              <a:buFont typeface="Wingdings" pitchFamily="2" charset="2"/>
              <a:buNone/>
              <a:defRPr/>
            </a:pPr>
            <a:r>
              <a:rPr lang="ru-RU" sz="2800" b="1" dirty="0" smtClean="0">
                <a:latin typeface="Arial Black" pitchFamily="34" charset="0"/>
              </a:rPr>
              <a:t>- </a:t>
            </a:r>
            <a:r>
              <a:rPr lang="ru-RU" sz="2800" b="1" dirty="0" smtClean="0">
                <a:solidFill>
                  <a:srgbClr val="00B050"/>
                </a:solidFill>
                <a:latin typeface="Arial Black" pitchFamily="34" charset="0"/>
              </a:rPr>
              <a:t>погружать</a:t>
            </a:r>
            <a:r>
              <a:rPr lang="ru-RU" sz="2800" b="1" dirty="0" smtClean="0">
                <a:latin typeface="Arial Black" pitchFamily="34" charset="0"/>
              </a:rPr>
              <a:t> </a:t>
            </a:r>
            <a:r>
              <a:rPr lang="ru-RU" sz="2800" b="1" dirty="0">
                <a:latin typeface="Arial Black" pitchFamily="34" charset="0"/>
              </a:rPr>
              <a:t>выпавшие внутренние органы, </a:t>
            </a:r>
            <a:endParaRPr lang="ru-RU" sz="2800" b="1" dirty="0" smtClean="0">
              <a:latin typeface="Arial Black" pitchFamily="34" charset="0"/>
            </a:endParaRPr>
          </a:p>
          <a:p>
            <a:pPr>
              <a:buFont typeface="Wingdings" pitchFamily="2" charset="2"/>
              <a:buNone/>
              <a:defRPr/>
            </a:pPr>
            <a:r>
              <a:rPr lang="ru-RU" sz="2800" b="1" dirty="0" smtClean="0">
                <a:latin typeface="Arial Black" pitchFamily="34" charset="0"/>
              </a:rPr>
              <a:t>- </a:t>
            </a:r>
            <a:r>
              <a:rPr lang="ru-RU" sz="2800" b="1" dirty="0" smtClean="0">
                <a:solidFill>
                  <a:srgbClr val="00B050"/>
                </a:solidFill>
                <a:latin typeface="Arial Black" pitchFamily="34" charset="0"/>
              </a:rPr>
              <a:t>вправлять</a:t>
            </a:r>
            <a:r>
              <a:rPr lang="ru-RU" sz="2800" b="1" dirty="0" smtClean="0">
                <a:latin typeface="Arial Black" pitchFamily="34" charset="0"/>
              </a:rPr>
              <a:t> костные </a:t>
            </a:r>
            <a:r>
              <a:rPr lang="ru-RU" sz="2800" b="1" dirty="0">
                <a:latin typeface="Arial Black" pitchFamily="34" charset="0"/>
              </a:rPr>
              <a:t>отломки.</a:t>
            </a:r>
          </a:p>
        </p:txBody>
      </p:sp>
    </p:spTree>
  </p:cSld>
  <p:clrMapOvr>
    <a:masterClrMapping/>
  </p:clrMapOvr>
  <p:transition advTm="200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304801"/>
            <a:ext cx="7543800" cy="981075"/>
          </a:xfrm>
        </p:spPr>
        <p:txBody>
          <a:bodyPr>
            <a:normAutofit/>
          </a:bodyPr>
          <a:lstStyle/>
          <a:p>
            <a:pPr algn="ctr">
              <a:defRPr/>
            </a:pPr>
            <a:r>
              <a:rPr lang="ru-RU" sz="2800" dirty="0" smtClean="0">
                <a:solidFill>
                  <a:srgbClr val="00B050"/>
                </a:solidFill>
                <a:latin typeface="Arial Black" pitchFamily="34" charset="0"/>
              </a:rPr>
              <a:t>КРОВОТЕЧЕНИЕ</a:t>
            </a:r>
            <a:endParaRPr lang="ru-RU" sz="2800" dirty="0">
              <a:solidFill>
                <a:srgbClr val="00B050"/>
              </a:solidFill>
              <a:latin typeface="Arial Black" pitchFamily="34" charset="0"/>
            </a:endParaRPr>
          </a:p>
        </p:txBody>
      </p:sp>
      <p:sp>
        <p:nvSpPr>
          <p:cNvPr id="3" name="Содержимое 2"/>
          <p:cNvSpPr>
            <a:spLocks noGrp="1"/>
          </p:cNvSpPr>
          <p:nvPr>
            <p:ph idx="1"/>
          </p:nvPr>
        </p:nvSpPr>
        <p:spPr>
          <a:xfrm>
            <a:off x="1066800" y="1214438"/>
            <a:ext cx="7543800" cy="4881562"/>
          </a:xfrm>
        </p:spPr>
        <p:txBody>
          <a:bodyPr>
            <a:normAutofit fontScale="92500" lnSpcReduction="10000"/>
          </a:bodyPr>
          <a:lstStyle/>
          <a:p>
            <a:pPr>
              <a:buFont typeface="Wingdings" pitchFamily="2" charset="2"/>
              <a:buNone/>
              <a:defRPr/>
            </a:pPr>
            <a:r>
              <a:rPr lang="ru-RU" sz="2600" b="1" dirty="0" smtClean="0">
                <a:solidFill>
                  <a:srgbClr val="00B050"/>
                </a:solidFill>
                <a:latin typeface="Arial Black" pitchFamily="34" charset="0"/>
              </a:rPr>
              <a:t>Кровотечение</a:t>
            </a:r>
            <a:r>
              <a:rPr lang="ru-RU" sz="2600" b="1" dirty="0" smtClean="0">
                <a:latin typeface="Arial Black" pitchFamily="34" charset="0"/>
              </a:rPr>
              <a:t> и обусловленная им кровопотеря есть опасное, угрожающее жизни травмированного человека состояние. </a:t>
            </a:r>
          </a:p>
          <a:p>
            <a:pPr>
              <a:buFont typeface="Wingdings" pitchFamily="2" charset="2"/>
              <a:buNone/>
              <a:defRPr/>
            </a:pPr>
            <a:r>
              <a:rPr lang="ru-RU" sz="2600" b="1" dirty="0" smtClean="0">
                <a:solidFill>
                  <a:srgbClr val="00B050"/>
                </a:solidFill>
                <a:latin typeface="Arial Black" pitchFamily="34" charset="0"/>
              </a:rPr>
              <a:t>Кровотечение</a:t>
            </a:r>
            <a:r>
              <a:rPr lang="ru-RU" sz="2600" b="1" dirty="0" smtClean="0">
                <a:latin typeface="Arial Black" pitchFamily="34" charset="0"/>
              </a:rPr>
              <a:t>:</a:t>
            </a:r>
          </a:p>
          <a:p>
            <a:pPr>
              <a:buFontTx/>
              <a:buChar char="-"/>
              <a:defRPr/>
            </a:pPr>
            <a:r>
              <a:rPr lang="ru-RU" sz="2600" b="1" dirty="0" smtClean="0">
                <a:solidFill>
                  <a:srgbClr val="00B050"/>
                </a:solidFill>
                <a:latin typeface="Arial Black" pitchFamily="34" charset="0"/>
              </a:rPr>
              <a:t>уменьшает</a:t>
            </a:r>
            <a:r>
              <a:rPr lang="ru-RU" sz="2600" b="1" dirty="0" smtClean="0">
                <a:latin typeface="Arial Black" pitchFamily="34" charset="0"/>
              </a:rPr>
              <a:t> объем циркулирующей крови, </a:t>
            </a:r>
          </a:p>
          <a:p>
            <a:pPr>
              <a:buFontTx/>
              <a:buChar char="-"/>
              <a:defRPr/>
            </a:pPr>
            <a:r>
              <a:rPr lang="ru-RU" sz="2600" b="1" dirty="0" smtClean="0">
                <a:solidFill>
                  <a:srgbClr val="00B050"/>
                </a:solidFill>
                <a:latin typeface="Arial Black" pitchFamily="34" charset="0"/>
              </a:rPr>
              <a:t>снижает</a:t>
            </a:r>
            <a:r>
              <a:rPr lang="ru-RU" sz="2600" b="1" dirty="0" smtClean="0">
                <a:latin typeface="Arial Black" pitchFamily="34" charset="0"/>
              </a:rPr>
              <a:t> артериальное давление,</a:t>
            </a:r>
          </a:p>
          <a:p>
            <a:pPr>
              <a:buFontTx/>
              <a:buChar char="-"/>
              <a:defRPr/>
            </a:pPr>
            <a:r>
              <a:rPr lang="ru-RU" sz="2600" b="1" dirty="0" smtClean="0">
                <a:latin typeface="Arial Black" pitchFamily="34" charset="0"/>
              </a:rPr>
              <a:t> </a:t>
            </a:r>
            <a:r>
              <a:rPr lang="ru-RU" sz="2600" b="1" dirty="0" smtClean="0">
                <a:solidFill>
                  <a:srgbClr val="00B050"/>
                </a:solidFill>
                <a:latin typeface="Arial Black" pitchFamily="34" charset="0"/>
              </a:rPr>
              <a:t>нарушает</a:t>
            </a:r>
            <a:r>
              <a:rPr lang="ru-RU" sz="2600" b="1" dirty="0" smtClean="0">
                <a:latin typeface="Arial Black" pitchFamily="34" charset="0"/>
              </a:rPr>
              <a:t> </a:t>
            </a:r>
            <a:r>
              <a:rPr lang="ru-RU" sz="2600" b="1" dirty="0" err="1" smtClean="0">
                <a:latin typeface="Arial Black" pitchFamily="34" charset="0"/>
              </a:rPr>
              <a:t>микроциркуляцию</a:t>
            </a:r>
            <a:r>
              <a:rPr lang="ru-RU" sz="2600" b="1" dirty="0" smtClean="0">
                <a:latin typeface="Arial Black" pitchFamily="34" charset="0"/>
              </a:rPr>
              <a:t> крови в тканях и органах, </a:t>
            </a:r>
          </a:p>
          <a:p>
            <a:pPr>
              <a:buFontTx/>
              <a:buChar char="-"/>
              <a:defRPr/>
            </a:pPr>
            <a:r>
              <a:rPr lang="ru-RU" sz="2600" b="1" dirty="0" smtClean="0">
                <a:solidFill>
                  <a:srgbClr val="00B050"/>
                </a:solidFill>
                <a:latin typeface="Arial Black" pitchFamily="34" charset="0"/>
              </a:rPr>
              <a:t>уменьшает</a:t>
            </a:r>
            <a:r>
              <a:rPr lang="ru-RU" sz="2600" b="1" dirty="0" smtClean="0">
                <a:latin typeface="Arial Black" pitchFamily="34" charset="0"/>
              </a:rPr>
              <a:t> число переносчиков кислорода – эритроцитов за счет их потери.</a:t>
            </a:r>
          </a:p>
          <a:p>
            <a:pPr>
              <a:buFont typeface="Wingdings" pitchFamily="2" charset="2"/>
              <a:buNone/>
              <a:defRPr/>
            </a:pPr>
            <a:endParaRPr lang="ru-RU" sz="2800"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58750"/>
            <a:ext cx="8229600" cy="908050"/>
          </a:xfrm>
        </p:spPr>
        <p:txBody>
          <a:bodyPr>
            <a:normAutofit/>
          </a:bodyPr>
          <a:lstStyle/>
          <a:p>
            <a:pPr algn="ctr">
              <a:defRPr/>
            </a:pPr>
            <a:r>
              <a:rPr lang="ru-RU" sz="2800" dirty="0" smtClean="0">
                <a:solidFill>
                  <a:srgbClr val="00B050"/>
                </a:solidFill>
                <a:latin typeface="Arial Black" pitchFamily="34" charset="0"/>
              </a:rPr>
              <a:t>Кровотечения</a:t>
            </a:r>
            <a:endParaRPr lang="ru-RU" sz="2800" dirty="0">
              <a:solidFill>
                <a:srgbClr val="00B050"/>
              </a:solidFill>
              <a:latin typeface="Arial Black" pitchFamily="34" charset="0"/>
            </a:endParaRPr>
          </a:p>
        </p:txBody>
      </p:sp>
      <p:sp>
        <p:nvSpPr>
          <p:cNvPr id="15363" name="Rectangle 3"/>
          <p:cNvSpPr>
            <a:spLocks noGrp="1" noChangeArrowheads="1"/>
          </p:cNvSpPr>
          <p:nvPr>
            <p:ph type="body" idx="1"/>
          </p:nvPr>
        </p:nvSpPr>
        <p:spPr>
          <a:xfrm>
            <a:off x="813289" y="1219200"/>
            <a:ext cx="8330711" cy="5353050"/>
          </a:xfrm>
        </p:spPr>
        <p:txBody>
          <a:bodyPr>
            <a:normAutofit lnSpcReduction="10000"/>
          </a:bodyPr>
          <a:lstStyle/>
          <a:p>
            <a:pPr>
              <a:lnSpc>
                <a:spcPct val="80000"/>
              </a:lnSpc>
              <a:buFont typeface="Wingdings" pitchFamily="2" charset="2"/>
              <a:buNone/>
              <a:defRPr/>
            </a:pPr>
            <a:r>
              <a:rPr lang="ru-RU" sz="2400" b="1" dirty="0">
                <a:solidFill>
                  <a:srgbClr val="00B050"/>
                </a:solidFill>
                <a:latin typeface="Arial Black" pitchFamily="34" charset="0"/>
              </a:rPr>
              <a:t>Кровотечения</a:t>
            </a:r>
            <a:r>
              <a:rPr lang="ru-RU" sz="2400" b="1" dirty="0">
                <a:latin typeface="Arial Black" pitchFamily="34" charset="0"/>
              </a:rPr>
              <a:t> подразделяются на: </a:t>
            </a:r>
            <a:r>
              <a:rPr lang="ru-RU" sz="2400" b="1" dirty="0">
                <a:solidFill>
                  <a:srgbClr val="00B050"/>
                </a:solidFill>
                <a:latin typeface="Arial Black" pitchFamily="34" charset="0"/>
              </a:rPr>
              <a:t>артериальное, венозное, капиллярное, смешанное или </a:t>
            </a:r>
            <a:r>
              <a:rPr lang="ru-RU" sz="2400" b="1" dirty="0" smtClean="0">
                <a:solidFill>
                  <a:srgbClr val="00B050"/>
                </a:solidFill>
                <a:latin typeface="Arial Black" pitchFamily="34" charset="0"/>
              </a:rPr>
              <a:t>паренхиматозное.</a:t>
            </a:r>
          </a:p>
          <a:p>
            <a:pPr>
              <a:lnSpc>
                <a:spcPct val="80000"/>
              </a:lnSpc>
              <a:buFont typeface="Wingdings" pitchFamily="2" charset="2"/>
              <a:buNone/>
              <a:defRPr/>
            </a:pPr>
            <a:endParaRPr lang="ru-RU" sz="2400" b="1" dirty="0">
              <a:latin typeface="Arial Black" pitchFamily="34" charset="0"/>
            </a:endParaRPr>
          </a:p>
          <a:p>
            <a:pPr>
              <a:lnSpc>
                <a:spcPct val="80000"/>
              </a:lnSpc>
              <a:buFont typeface="Wingdings" pitchFamily="2" charset="2"/>
              <a:buNone/>
              <a:defRPr/>
            </a:pPr>
            <a:r>
              <a:rPr lang="ru-RU" sz="2400" b="1" dirty="0">
                <a:latin typeface="Arial Black" pitchFamily="34" charset="0"/>
              </a:rPr>
              <a:t>Кроме этого следует </a:t>
            </a:r>
            <a:r>
              <a:rPr lang="ru-RU" sz="2400" b="1" dirty="0" smtClean="0">
                <a:latin typeface="Arial Black" pitchFamily="34" charset="0"/>
              </a:rPr>
              <a:t>различать:</a:t>
            </a:r>
            <a:endParaRPr lang="ru-RU" sz="2400" b="1" dirty="0">
              <a:latin typeface="Arial Black" pitchFamily="34" charset="0"/>
            </a:endParaRPr>
          </a:p>
          <a:p>
            <a:pPr>
              <a:lnSpc>
                <a:spcPct val="80000"/>
              </a:lnSpc>
              <a:buFont typeface="Wingdings" pitchFamily="2" charset="2"/>
              <a:buNone/>
              <a:defRPr/>
            </a:pPr>
            <a:r>
              <a:rPr lang="ru-RU" sz="2400" b="1" dirty="0" smtClean="0">
                <a:solidFill>
                  <a:srgbClr val="FFFF66"/>
                </a:solidFill>
                <a:latin typeface="Arial Black" pitchFamily="34" charset="0"/>
              </a:rPr>
              <a:t>1. </a:t>
            </a:r>
            <a:r>
              <a:rPr lang="ru-RU" sz="2400" b="1" dirty="0" smtClean="0">
                <a:solidFill>
                  <a:srgbClr val="00B050"/>
                </a:solidFill>
                <a:latin typeface="Arial Black" pitchFamily="34" charset="0"/>
              </a:rPr>
              <a:t>Наружное </a:t>
            </a:r>
            <a:r>
              <a:rPr lang="ru-RU" sz="2400" b="1" dirty="0">
                <a:latin typeface="Arial Black" pitchFamily="34" charset="0"/>
              </a:rPr>
              <a:t>кровотечение – это кровотечение из поврежденных тканей и кожных покровов.</a:t>
            </a:r>
          </a:p>
          <a:p>
            <a:pPr>
              <a:lnSpc>
                <a:spcPct val="80000"/>
              </a:lnSpc>
              <a:buFont typeface="Wingdings" pitchFamily="2" charset="2"/>
              <a:buNone/>
              <a:defRPr/>
            </a:pPr>
            <a:r>
              <a:rPr lang="ru-RU" sz="2400" b="1" dirty="0" smtClean="0">
                <a:solidFill>
                  <a:srgbClr val="FFFF66"/>
                </a:solidFill>
                <a:latin typeface="Arial Black" pitchFamily="34" charset="0"/>
              </a:rPr>
              <a:t>2. </a:t>
            </a:r>
            <a:r>
              <a:rPr lang="ru-RU" sz="2400" b="1" dirty="0" smtClean="0">
                <a:solidFill>
                  <a:srgbClr val="00B050"/>
                </a:solidFill>
                <a:latin typeface="Arial Black" pitchFamily="34" charset="0"/>
              </a:rPr>
              <a:t>Внутритканевое</a:t>
            </a:r>
            <a:r>
              <a:rPr lang="ru-RU" sz="2400" b="1" dirty="0" smtClean="0">
                <a:latin typeface="Arial Black" pitchFamily="34" charset="0"/>
              </a:rPr>
              <a:t> </a:t>
            </a:r>
            <a:r>
              <a:rPr lang="ru-RU" sz="2400" b="1" dirty="0">
                <a:latin typeface="Arial Black" pitchFamily="34" charset="0"/>
              </a:rPr>
              <a:t>– это кровотечение в мягкие ткани без повреждения кожных покровов.</a:t>
            </a:r>
          </a:p>
          <a:p>
            <a:pPr>
              <a:lnSpc>
                <a:spcPct val="80000"/>
              </a:lnSpc>
              <a:buFont typeface="Wingdings" pitchFamily="2" charset="2"/>
              <a:buNone/>
              <a:defRPr/>
            </a:pPr>
            <a:r>
              <a:rPr lang="ru-RU" sz="2400" b="1" dirty="0" smtClean="0">
                <a:solidFill>
                  <a:srgbClr val="FFFF66"/>
                </a:solidFill>
                <a:latin typeface="Arial Black" pitchFamily="34" charset="0"/>
              </a:rPr>
              <a:t>3. </a:t>
            </a:r>
            <a:r>
              <a:rPr lang="ru-RU" sz="2400" b="1" dirty="0" smtClean="0">
                <a:solidFill>
                  <a:srgbClr val="00B050"/>
                </a:solidFill>
                <a:latin typeface="Arial Black" pitchFamily="34" charset="0"/>
              </a:rPr>
              <a:t>Внутреннее</a:t>
            </a:r>
            <a:r>
              <a:rPr lang="ru-RU" sz="2400" b="1" dirty="0" smtClean="0">
                <a:solidFill>
                  <a:srgbClr val="FFFF66"/>
                </a:solidFill>
                <a:latin typeface="Arial Black" pitchFamily="34" charset="0"/>
              </a:rPr>
              <a:t> </a:t>
            </a:r>
            <a:r>
              <a:rPr lang="ru-RU" sz="2400" b="1" dirty="0">
                <a:latin typeface="Arial Black" pitchFamily="34" charset="0"/>
              </a:rPr>
              <a:t>кровотечение может быть </a:t>
            </a:r>
            <a:r>
              <a:rPr lang="ru-RU" sz="2400" b="1" dirty="0">
                <a:solidFill>
                  <a:srgbClr val="00B050"/>
                </a:solidFill>
                <a:latin typeface="Arial Black" pitchFamily="34" charset="0"/>
              </a:rPr>
              <a:t>открытым</a:t>
            </a:r>
            <a:r>
              <a:rPr lang="ru-RU" sz="2400" b="1" dirty="0">
                <a:latin typeface="Arial Black" pitchFamily="34" charset="0"/>
              </a:rPr>
              <a:t> и </a:t>
            </a:r>
            <a:r>
              <a:rPr lang="ru-RU" sz="2400" b="1" dirty="0">
                <a:solidFill>
                  <a:srgbClr val="00B050"/>
                </a:solidFill>
                <a:latin typeface="Arial Black" pitchFamily="34" charset="0"/>
              </a:rPr>
              <a:t>закрытым. Закрытое </a:t>
            </a:r>
            <a:r>
              <a:rPr lang="ru-RU" sz="2400" b="1" dirty="0">
                <a:latin typeface="Arial Black" pitchFamily="34" charset="0"/>
              </a:rPr>
              <a:t>это кровотечение в полости, не сообщающиеся с внешней средой (плевральная, брюшная, полость черепа), </a:t>
            </a:r>
            <a:r>
              <a:rPr lang="ru-RU" sz="2400" b="1" dirty="0">
                <a:solidFill>
                  <a:srgbClr val="00B050"/>
                </a:solidFill>
                <a:latin typeface="Arial Black" pitchFamily="34" charset="0"/>
              </a:rPr>
              <a:t>открытое</a:t>
            </a:r>
            <a:r>
              <a:rPr lang="ru-RU" sz="2400" b="1" dirty="0">
                <a:latin typeface="Arial Black" pitchFamily="34" charset="0"/>
              </a:rPr>
              <a:t> это кровотечение в полости, сообщающиеся с внешней средой (маточное, легочное, из прямой кишки и т.д</a:t>
            </a:r>
            <a:r>
              <a:rPr lang="ru-RU" sz="2400" b="1" dirty="0" smtClean="0">
                <a:latin typeface="Arial Black" pitchFamily="34" charset="0"/>
              </a:rPr>
              <a:t>.).</a:t>
            </a:r>
            <a:endParaRPr lang="ru-RU" sz="2400" b="1" dirty="0">
              <a:latin typeface="Arial Black" pitchFamily="34" charset="0"/>
            </a:endParaRPr>
          </a:p>
        </p:txBody>
      </p:sp>
    </p:spTree>
  </p:cSld>
  <p:clrMapOvr>
    <a:masterClrMapping/>
  </p:clrMapOvr>
  <p:transition advTm="200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274885" y="158750"/>
            <a:ext cx="7187712" cy="1441450"/>
          </a:xfrm>
        </p:spPr>
        <p:txBody>
          <a:bodyPr>
            <a:normAutofit/>
          </a:bodyPr>
          <a:lstStyle/>
          <a:p>
            <a:pPr algn="ctr">
              <a:defRPr/>
            </a:pPr>
            <a:r>
              <a:rPr lang="ru-RU" sz="2800" dirty="0" smtClean="0">
                <a:solidFill>
                  <a:srgbClr val="00B050"/>
                </a:solidFill>
                <a:latin typeface="Arial Black" pitchFamily="34" charset="0"/>
              </a:rPr>
              <a:t>Признаками наружного кровотечения являются: </a:t>
            </a:r>
            <a:endParaRPr lang="ru-RU" sz="2800" dirty="0">
              <a:solidFill>
                <a:srgbClr val="00B050"/>
              </a:solidFill>
              <a:latin typeface="Arial Black" pitchFamily="34" charset="0"/>
            </a:endParaRPr>
          </a:p>
        </p:txBody>
      </p:sp>
      <p:sp>
        <p:nvSpPr>
          <p:cNvPr id="19459" name="Rectangle 3"/>
          <p:cNvSpPr>
            <a:spLocks noGrp="1" noChangeArrowheads="1"/>
          </p:cNvSpPr>
          <p:nvPr>
            <p:ph type="body" idx="1"/>
          </p:nvPr>
        </p:nvSpPr>
        <p:spPr>
          <a:xfrm>
            <a:off x="1208943" y="1928813"/>
            <a:ext cx="7253654" cy="4572000"/>
          </a:xfrm>
        </p:spPr>
        <p:txBody>
          <a:bodyPr>
            <a:normAutofit fontScale="92500" lnSpcReduction="20000"/>
          </a:bodyPr>
          <a:lstStyle/>
          <a:p>
            <a:pPr marL="742950" indent="-742950">
              <a:lnSpc>
                <a:spcPct val="90000"/>
              </a:lnSpc>
              <a:buNone/>
              <a:defRPr/>
            </a:pPr>
            <a:r>
              <a:rPr lang="ru-RU" sz="2500" b="1" dirty="0" smtClean="0">
                <a:solidFill>
                  <a:srgbClr val="00B050"/>
                </a:solidFill>
              </a:rPr>
              <a:t>1. </a:t>
            </a:r>
            <a:r>
              <a:rPr lang="ru-RU" sz="2500" b="1" dirty="0" smtClean="0">
                <a:solidFill>
                  <a:srgbClr val="00B050"/>
                </a:solidFill>
                <a:latin typeface="Arial Black" pitchFamily="34" charset="0"/>
              </a:rPr>
              <a:t>кровотечение </a:t>
            </a:r>
            <a:r>
              <a:rPr lang="ru-RU" sz="2500" b="1" dirty="0">
                <a:solidFill>
                  <a:srgbClr val="00B050"/>
                </a:solidFill>
                <a:latin typeface="Arial Black" pitchFamily="34" charset="0"/>
              </a:rPr>
              <a:t>из </a:t>
            </a:r>
            <a:r>
              <a:rPr lang="ru-RU" sz="2500" b="1" dirty="0" smtClean="0">
                <a:solidFill>
                  <a:srgbClr val="00B050"/>
                </a:solidFill>
                <a:latin typeface="Arial Black" pitchFamily="34" charset="0"/>
              </a:rPr>
              <a:t>раны;</a:t>
            </a:r>
            <a:endParaRPr lang="ru-RU" sz="2500" b="1" dirty="0">
              <a:solidFill>
                <a:srgbClr val="00B050"/>
              </a:solidFill>
              <a:latin typeface="Arial Black" pitchFamily="34" charset="0"/>
            </a:endParaRPr>
          </a:p>
          <a:p>
            <a:pPr marL="457200" indent="-457200">
              <a:lnSpc>
                <a:spcPct val="90000"/>
              </a:lnSpc>
              <a:buNone/>
              <a:defRPr/>
            </a:pPr>
            <a:r>
              <a:rPr lang="ru-RU" sz="2500" b="1" dirty="0" smtClean="0">
                <a:solidFill>
                  <a:srgbClr val="00B050"/>
                </a:solidFill>
                <a:latin typeface="Arial Black" pitchFamily="34" charset="0"/>
              </a:rPr>
              <a:t>2. пропитывание </a:t>
            </a:r>
            <a:r>
              <a:rPr lang="ru-RU" sz="2500" b="1" dirty="0">
                <a:solidFill>
                  <a:srgbClr val="00B050"/>
                </a:solidFill>
                <a:latin typeface="Arial Black" pitchFamily="34" charset="0"/>
              </a:rPr>
              <a:t>кровью одежды;</a:t>
            </a:r>
          </a:p>
          <a:p>
            <a:pPr marL="457200" indent="-457200">
              <a:lnSpc>
                <a:spcPct val="90000"/>
              </a:lnSpc>
              <a:buNone/>
              <a:defRPr/>
            </a:pPr>
            <a:r>
              <a:rPr lang="ru-RU" sz="2500" b="1" dirty="0" smtClean="0">
                <a:solidFill>
                  <a:srgbClr val="00B050"/>
                </a:solidFill>
                <a:latin typeface="Arial Black" pitchFamily="34" charset="0"/>
              </a:rPr>
              <a:t>3. кровь </a:t>
            </a:r>
            <a:r>
              <a:rPr lang="ru-RU" sz="2500" b="1" dirty="0">
                <a:solidFill>
                  <a:srgbClr val="00B050"/>
                </a:solidFill>
                <a:latin typeface="Arial Black" pitchFamily="34" charset="0"/>
              </a:rPr>
              <a:t>возле пострадавшего;</a:t>
            </a:r>
          </a:p>
          <a:p>
            <a:pPr marL="457200" indent="-457200">
              <a:lnSpc>
                <a:spcPct val="90000"/>
              </a:lnSpc>
              <a:buNone/>
              <a:defRPr/>
            </a:pPr>
            <a:r>
              <a:rPr lang="ru-RU" sz="2500" b="1" dirty="0" smtClean="0">
                <a:solidFill>
                  <a:srgbClr val="00B050"/>
                </a:solidFill>
                <a:latin typeface="Arial Black" pitchFamily="34" charset="0"/>
              </a:rPr>
              <a:t>4. признаки кровопотери:</a:t>
            </a:r>
          </a:p>
          <a:p>
            <a:pPr>
              <a:lnSpc>
                <a:spcPct val="90000"/>
              </a:lnSpc>
              <a:buFont typeface="Wingdings" pitchFamily="2" charset="2"/>
              <a:buNone/>
              <a:defRPr/>
            </a:pPr>
            <a:r>
              <a:rPr lang="ru-RU" sz="2000" b="1" dirty="0" smtClean="0">
                <a:effectLst/>
                <a:latin typeface="Arial Black" pitchFamily="34" charset="0"/>
              </a:rPr>
              <a:t>- резкая общая слабость;</a:t>
            </a:r>
          </a:p>
          <a:p>
            <a:pPr>
              <a:lnSpc>
                <a:spcPct val="90000"/>
              </a:lnSpc>
              <a:buFont typeface="Wingdings" pitchFamily="2" charset="2"/>
              <a:buNone/>
              <a:defRPr/>
            </a:pPr>
            <a:r>
              <a:rPr lang="ru-RU" sz="2000" b="1" dirty="0" smtClean="0">
                <a:effectLst/>
                <a:latin typeface="Arial Black" pitchFamily="34" charset="0"/>
              </a:rPr>
              <a:t>- чувство жажды;</a:t>
            </a:r>
          </a:p>
          <a:p>
            <a:pPr>
              <a:lnSpc>
                <a:spcPct val="90000"/>
              </a:lnSpc>
              <a:buFont typeface="Wingdings" pitchFamily="2" charset="2"/>
              <a:buNone/>
              <a:defRPr/>
            </a:pPr>
            <a:r>
              <a:rPr lang="ru-RU" sz="2000" b="1" dirty="0" smtClean="0">
                <a:effectLst/>
                <a:latin typeface="Arial Black" pitchFamily="34" charset="0"/>
              </a:rPr>
              <a:t>- головокружение;</a:t>
            </a:r>
          </a:p>
          <a:p>
            <a:pPr>
              <a:lnSpc>
                <a:spcPct val="90000"/>
              </a:lnSpc>
              <a:buFont typeface="Wingdings" pitchFamily="2" charset="2"/>
              <a:buNone/>
              <a:defRPr/>
            </a:pPr>
            <a:r>
              <a:rPr lang="ru-RU" sz="2000" b="1" dirty="0" smtClean="0">
                <a:effectLst/>
                <a:latin typeface="Arial Black" pitchFamily="34" charset="0"/>
              </a:rPr>
              <a:t>- мелькание мушек перед глазами;</a:t>
            </a:r>
          </a:p>
          <a:p>
            <a:pPr>
              <a:lnSpc>
                <a:spcPct val="90000"/>
              </a:lnSpc>
              <a:buFont typeface="Wingdings" pitchFamily="2" charset="2"/>
              <a:buNone/>
              <a:defRPr/>
            </a:pPr>
            <a:r>
              <a:rPr lang="ru-RU" sz="2000" b="1" dirty="0" smtClean="0">
                <a:effectLst/>
                <a:latin typeface="Arial Black" pitchFamily="34" charset="0"/>
              </a:rPr>
              <a:t>- обморок, чаще при попытке встать;</a:t>
            </a:r>
          </a:p>
          <a:p>
            <a:pPr>
              <a:lnSpc>
                <a:spcPct val="90000"/>
              </a:lnSpc>
              <a:buFont typeface="Wingdings" pitchFamily="2" charset="2"/>
              <a:buNone/>
              <a:defRPr/>
            </a:pPr>
            <a:r>
              <a:rPr lang="ru-RU" sz="2000" b="1" dirty="0" smtClean="0">
                <a:effectLst/>
                <a:latin typeface="Arial Black" pitchFamily="34" charset="0"/>
              </a:rPr>
              <a:t>-тошнота и рвота;</a:t>
            </a:r>
          </a:p>
          <a:p>
            <a:pPr>
              <a:lnSpc>
                <a:spcPct val="90000"/>
              </a:lnSpc>
              <a:buFont typeface="Wingdings" pitchFamily="2" charset="2"/>
              <a:buNone/>
              <a:defRPr/>
            </a:pPr>
            <a:r>
              <a:rPr lang="ru-RU" sz="2000" b="1" dirty="0" smtClean="0">
                <a:effectLst/>
                <a:latin typeface="Arial Black" pitchFamily="34" charset="0"/>
              </a:rPr>
              <a:t>- бледная, влажная и холодная кожа;</a:t>
            </a:r>
          </a:p>
          <a:p>
            <a:pPr>
              <a:lnSpc>
                <a:spcPct val="90000"/>
              </a:lnSpc>
              <a:buFont typeface="Wingdings" pitchFamily="2" charset="2"/>
              <a:buNone/>
              <a:defRPr/>
            </a:pPr>
            <a:r>
              <a:rPr lang="ru-RU" sz="2000" b="1" dirty="0" smtClean="0">
                <a:effectLst/>
                <a:latin typeface="Arial Black" pitchFamily="34" charset="0"/>
              </a:rPr>
              <a:t>- учащенный слабый пульс;</a:t>
            </a:r>
          </a:p>
          <a:p>
            <a:pPr>
              <a:lnSpc>
                <a:spcPct val="90000"/>
              </a:lnSpc>
              <a:buFont typeface="Wingdings" pitchFamily="2" charset="2"/>
              <a:buNone/>
              <a:defRPr/>
            </a:pPr>
            <a:r>
              <a:rPr lang="ru-RU" sz="2000" b="1" dirty="0" smtClean="0">
                <a:effectLst/>
                <a:latin typeface="Arial Black" pitchFamily="34" charset="0"/>
              </a:rPr>
              <a:t>- частое дыхание.</a:t>
            </a:r>
          </a:p>
          <a:p>
            <a:pPr>
              <a:lnSpc>
                <a:spcPct val="90000"/>
              </a:lnSpc>
              <a:buFont typeface="Wingdings" pitchFamily="2" charset="2"/>
              <a:buNone/>
              <a:defRPr/>
            </a:pPr>
            <a:endParaRPr lang="ru-RU" sz="2400" b="1" dirty="0"/>
          </a:p>
          <a:p>
            <a:pPr algn="ctr">
              <a:lnSpc>
                <a:spcPct val="90000"/>
              </a:lnSpc>
              <a:buFont typeface="Wingdings" pitchFamily="2" charset="2"/>
              <a:buNone/>
              <a:defRPr/>
            </a:pPr>
            <a:r>
              <a:rPr lang="ru-RU" sz="4000" b="1" dirty="0"/>
              <a:t>	</a:t>
            </a:r>
          </a:p>
        </p:txBody>
      </p:sp>
    </p:spTree>
  </p:cSld>
  <p:clrMapOvr>
    <a:masterClrMapping/>
  </p:clrMapOvr>
  <p:transition advTm="200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17636" y="158750"/>
            <a:ext cx="8506557" cy="1670050"/>
          </a:xfrm>
        </p:spPr>
        <p:txBody>
          <a:bodyPr>
            <a:normAutofit/>
          </a:bodyPr>
          <a:lstStyle/>
          <a:p>
            <a:pPr algn="ctr">
              <a:defRPr/>
            </a:pPr>
            <a:r>
              <a:rPr lang="ru-RU" sz="2800" dirty="0">
                <a:solidFill>
                  <a:srgbClr val="00B050"/>
                </a:solidFill>
                <a:latin typeface="Arial Black" pitchFamily="34" charset="0"/>
              </a:rPr>
              <a:t>Оказание помощи </a:t>
            </a:r>
            <a:r>
              <a:rPr lang="ru-RU" sz="2800" dirty="0" smtClean="0">
                <a:solidFill>
                  <a:srgbClr val="00B050"/>
                </a:solidFill>
                <a:latin typeface="Arial Black" pitchFamily="34" charset="0"/>
              </a:rPr>
              <a:t>при кровопотере</a:t>
            </a:r>
            <a:endParaRPr lang="ru-RU" sz="2800" dirty="0">
              <a:solidFill>
                <a:srgbClr val="00B050"/>
              </a:solidFill>
              <a:latin typeface="Arial Black" pitchFamily="34" charset="0"/>
            </a:endParaRPr>
          </a:p>
        </p:txBody>
      </p:sp>
      <p:sp>
        <p:nvSpPr>
          <p:cNvPr id="48131" name="Rectangle 3"/>
          <p:cNvSpPr>
            <a:spLocks noGrp="1" noChangeArrowheads="1"/>
          </p:cNvSpPr>
          <p:nvPr>
            <p:ph type="body" idx="1"/>
          </p:nvPr>
        </p:nvSpPr>
        <p:spPr>
          <a:xfrm>
            <a:off x="615462" y="1752600"/>
            <a:ext cx="8242789" cy="4876800"/>
          </a:xfrm>
        </p:spPr>
        <p:txBody>
          <a:bodyPr/>
          <a:lstStyle/>
          <a:p>
            <a:pPr>
              <a:lnSpc>
                <a:spcPct val="80000"/>
              </a:lnSpc>
              <a:buFont typeface="Wingdings" pitchFamily="2" charset="2"/>
              <a:buNone/>
            </a:pPr>
            <a:r>
              <a:rPr lang="ru-RU" sz="2600" b="1" dirty="0" smtClean="0">
                <a:effectLst/>
              </a:rPr>
              <a:t>1.Следует </a:t>
            </a:r>
            <a:r>
              <a:rPr lang="ru-RU" sz="2600" b="1" dirty="0" smtClean="0">
                <a:solidFill>
                  <a:srgbClr val="00B050"/>
                </a:solidFill>
                <a:effectLst/>
              </a:rPr>
              <a:t>остановить кровотечение </a:t>
            </a:r>
            <a:r>
              <a:rPr lang="ru-RU" sz="2600" b="1" dirty="0" smtClean="0">
                <a:effectLst/>
              </a:rPr>
              <a:t>любыми доступными способами временной остановки кровотечения.</a:t>
            </a:r>
          </a:p>
          <a:p>
            <a:pPr>
              <a:lnSpc>
                <a:spcPct val="80000"/>
              </a:lnSpc>
              <a:buFont typeface="Wingdings" pitchFamily="2" charset="2"/>
              <a:buNone/>
            </a:pPr>
            <a:r>
              <a:rPr lang="ru-RU" sz="2600" b="1" dirty="0" smtClean="0">
                <a:effectLst/>
              </a:rPr>
              <a:t>2. </a:t>
            </a:r>
            <a:r>
              <a:rPr lang="ru-RU" sz="2600" b="1" dirty="0" smtClean="0">
                <a:solidFill>
                  <a:srgbClr val="00B050"/>
                </a:solidFill>
                <a:effectLst/>
              </a:rPr>
              <a:t>Обработать рану</a:t>
            </a:r>
            <a:r>
              <a:rPr lang="ru-RU" sz="2600" b="1" dirty="0" smtClean="0">
                <a:effectLst/>
              </a:rPr>
              <a:t>: наложить асептическую повязку.</a:t>
            </a:r>
          </a:p>
          <a:p>
            <a:pPr>
              <a:lnSpc>
                <a:spcPct val="80000"/>
              </a:lnSpc>
              <a:buFont typeface="Wingdings" pitchFamily="2" charset="2"/>
              <a:buNone/>
            </a:pPr>
            <a:r>
              <a:rPr lang="ru-RU" sz="2600" b="1" dirty="0" smtClean="0">
                <a:effectLst/>
              </a:rPr>
              <a:t>3. </a:t>
            </a:r>
            <a:r>
              <a:rPr lang="ru-RU" sz="2600" b="1" dirty="0" smtClean="0">
                <a:solidFill>
                  <a:srgbClr val="00B050"/>
                </a:solidFill>
                <a:effectLst/>
              </a:rPr>
              <a:t>Создать благоприятные условия для кровообращения </a:t>
            </a:r>
            <a:r>
              <a:rPr lang="ru-RU" sz="2600" b="1" dirty="0" smtClean="0">
                <a:effectLst/>
              </a:rPr>
              <a:t>жизненно важных органов: уложить с поднятыми вверх ногами и без подушки. </a:t>
            </a:r>
          </a:p>
          <a:p>
            <a:pPr>
              <a:lnSpc>
                <a:spcPct val="80000"/>
              </a:lnSpc>
              <a:buFont typeface="Wingdings" pitchFamily="2" charset="2"/>
              <a:buNone/>
            </a:pPr>
            <a:r>
              <a:rPr lang="ru-RU" sz="2600" b="1" dirty="0" smtClean="0">
                <a:effectLst/>
              </a:rPr>
              <a:t>4</a:t>
            </a:r>
            <a:r>
              <a:rPr lang="ru-RU" sz="2600" b="1" dirty="0" smtClean="0">
                <a:solidFill>
                  <a:srgbClr val="FFFF00"/>
                </a:solidFill>
                <a:effectLst/>
              </a:rPr>
              <a:t>. </a:t>
            </a:r>
            <a:r>
              <a:rPr lang="ru-RU" sz="2600" b="1" dirty="0" smtClean="0">
                <a:solidFill>
                  <a:srgbClr val="00B050"/>
                </a:solidFill>
                <a:effectLst/>
              </a:rPr>
              <a:t>Провести противошоковые мероприятия</a:t>
            </a:r>
            <a:r>
              <a:rPr lang="ru-RU" sz="2600" b="1" dirty="0" smtClean="0">
                <a:effectLst/>
              </a:rPr>
              <a:t>: согреть, обезболить.</a:t>
            </a:r>
          </a:p>
          <a:p>
            <a:pPr>
              <a:lnSpc>
                <a:spcPct val="80000"/>
              </a:lnSpc>
              <a:buFont typeface="Wingdings" pitchFamily="2" charset="2"/>
              <a:buNone/>
            </a:pPr>
            <a:r>
              <a:rPr lang="ru-RU" sz="2600" b="1" dirty="0" smtClean="0">
                <a:effectLst/>
              </a:rPr>
              <a:t>5. </a:t>
            </a:r>
            <a:r>
              <a:rPr lang="ru-RU" sz="2600" b="1" dirty="0" smtClean="0">
                <a:solidFill>
                  <a:srgbClr val="00B050"/>
                </a:solidFill>
                <a:effectLst/>
              </a:rPr>
              <a:t>Обеспечить безопасную транспортировку</a:t>
            </a:r>
            <a:r>
              <a:rPr lang="ru-RU" sz="2600" b="1" dirty="0" smtClean="0">
                <a:effectLst/>
              </a:rPr>
              <a:t>: положить на носилки с поднятыми вверх ногами и без подушки.</a:t>
            </a:r>
          </a:p>
        </p:txBody>
      </p:sp>
    </p:spTree>
  </p:cSld>
  <p:clrMapOvr>
    <a:masterClrMapping/>
  </p:clrMapOvr>
  <p:transition advTm="200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13289" y="357166"/>
            <a:ext cx="7715250" cy="1357322"/>
          </a:xfrm>
        </p:spPr>
        <p:txBody>
          <a:bodyPr>
            <a:normAutofit/>
          </a:bodyPr>
          <a:lstStyle/>
          <a:p>
            <a:pPr algn="ctr">
              <a:defRPr/>
            </a:pPr>
            <a:r>
              <a:rPr lang="ru-RU" sz="2800" dirty="0">
                <a:solidFill>
                  <a:srgbClr val="00B050"/>
                </a:solidFill>
                <a:latin typeface="Arial Black" pitchFamily="34" charset="0"/>
              </a:rPr>
              <a:t>Способы временной остановки </a:t>
            </a:r>
            <a:r>
              <a:rPr lang="ru-RU" sz="2800" dirty="0" smtClean="0">
                <a:solidFill>
                  <a:srgbClr val="00B050"/>
                </a:solidFill>
                <a:latin typeface="Arial Black" pitchFamily="34" charset="0"/>
              </a:rPr>
              <a:t>кровотечения</a:t>
            </a:r>
            <a:endParaRPr lang="ru-RU" sz="2800" dirty="0">
              <a:solidFill>
                <a:srgbClr val="00B050"/>
              </a:solidFill>
              <a:latin typeface="Arial Black" pitchFamily="34" charset="0"/>
            </a:endParaRPr>
          </a:p>
        </p:txBody>
      </p:sp>
      <p:sp>
        <p:nvSpPr>
          <p:cNvPr id="49155" name="Rectangle 3"/>
          <p:cNvSpPr>
            <a:spLocks noGrp="1" noChangeArrowheads="1"/>
          </p:cNvSpPr>
          <p:nvPr>
            <p:ph type="body" idx="1"/>
          </p:nvPr>
        </p:nvSpPr>
        <p:spPr>
          <a:xfrm>
            <a:off x="483577" y="1905000"/>
            <a:ext cx="8374674" cy="4572000"/>
          </a:xfrm>
        </p:spPr>
        <p:txBody>
          <a:bodyPr/>
          <a:lstStyle/>
          <a:p>
            <a:pPr marL="514350" indent="-514350">
              <a:lnSpc>
                <a:spcPct val="90000"/>
              </a:lnSpc>
              <a:buFont typeface="Tahoma" pitchFamily="34" charset="0"/>
              <a:buAutoNum type="arabicPeriod"/>
            </a:pPr>
            <a:r>
              <a:rPr lang="ru-RU" b="1" dirty="0" smtClean="0">
                <a:effectLst/>
                <a:latin typeface="Arial Black" pitchFamily="34" charset="0"/>
              </a:rPr>
              <a:t>Пальцевое </a:t>
            </a:r>
            <a:r>
              <a:rPr lang="ru-RU" b="1" dirty="0" smtClean="0">
                <a:solidFill>
                  <a:srgbClr val="00B050"/>
                </a:solidFill>
                <a:effectLst/>
                <a:latin typeface="Arial Black" pitchFamily="34" charset="0"/>
              </a:rPr>
              <a:t>прижатие</a:t>
            </a:r>
            <a:r>
              <a:rPr lang="ru-RU" b="1" dirty="0" smtClean="0">
                <a:effectLst/>
                <a:latin typeface="Arial Black" pitchFamily="34" charset="0"/>
              </a:rPr>
              <a:t> артерий.</a:t>
            </a:r>
          </a:p>
          <a:p>
            <a:pPr marL="514350" indent="-514350">
              <a:lnSpc>
                <a:spcPct val="90000"/>
              </a:lnSpc>
              <a:buFont typeface="Tahoma" pitchFamily="34" charset="0"/>
              <a:buAutoNum type="arabicPeriod"/>
            </a:pPr>
            <a:r>
              <a:rPr lang="ru-RU" b="1" dirty="0" smtClean="0">
                <a:effectLst/>
                <a:latin typeface="Arial Black" pitchFamily="34" charset="0"/>
              </a:rPr>
              <a:t>Форсированное (максимальное) </a:t>
            </a:r>
            <a:r>
              <a:rPr lang="ru-RU" b="1" dirty="0" smtClean="0">
                <a:solidFill>
                  <a:srgbClr val="00B050"/>
                </a:solidFill>
                <a:effectLst/>
                <a:latin typeface="Arial Black" pitchFamily="34" charset="0"/>
              </a:rPr>
              <a:t>сгибание конечности </a:t>
            </a:r>
            <a:r>
              <a:rPr lang="ru-RU" b="1" dirty="0" smtClean="0">
                <a:effectLst/>
                <a:latin typeface="Arial Black" pitchFamily="34" charset="0"/>
              </a:rPr>
              <a:t>с ее фиксацией.</a:t>
            </a:r>
          </a:p>
          <a:p>
            <a:pPr marL="514350" indent="-514350">
              <a:lnSpc>
                <a:spcPct val="90000"/>
              </a:lnSpc>
              <a:buFont typeface="Tahoma" pitchFamily="34" charset="0"/>
              <a:buAutoNum type="arabicPeriod"/>
            </a:pPr>
            <a:r>
              <a:rPr lang="ru-RU" b="1" dirty="0" smtClean="0">
                <a:effectLst/>
                <a:latin typeface="Arial Black" pitchFamily="34" charset="0"/>
              </a:rPr>
              <a:t>Наложение </a:t>
            </a:r>
            <a:r>
              <a:rPr lang="ru-RU" b="1" dirty="0" smtClean="0">
                <a:solidFill>
                  <a:srgbClr val="00B050"/>
                </a:solidFill>
                <a:effectLst/>
                <a:latin typeface="Arial Black" pitchFamily="34" charset="0"/>
              </a:rPr>
              <a:t>давящей повязки</a:t>
            </a:r>
            <a:r>
              <a:rPr lang="ru-RU" b="1" dirty="0" smtClean="0">
                <a:effectLst/>
                <a:latin typeface="Arial Black" pitchFamily="34" charset="0"/>
              </a:rPr>
              <a:t>.</a:t>
            </a:r>
          </a:p>
          <a:p>
            <a:pPr marL="514350" indent="-514350">
              <a:lnSpc>
                <a:spcPct val="90000"/>
              </a:lnSpc>
              <a:buFont typeface="Tahoma" pitchFamily="34" charset="0"/>
              <a:buAutoNum type="arabicPeriod"/>
            </a:pPr>
            <a:r>
              <a:rPr lang="ru-RU" b="1" dirty="0" smtClean="0">
                <a:effectLst/>
                <a:latin typeface="Arial Black" pitchFamily="34" charset="0"/>
              </a:rPr>
              <a:t>Тугая </a:t>
            </a:r>
            <a:r>
              <a:rPr lang="ru-RU" b="1" dirty="0" smtClean="0">
                <a:solidFill>
                  <a:srgbClr val="00B050"/>
                </a:solidFill>
                <a:effectLst/>
                <a:latin typeface="Arial Black" pitchFamily="34" charset="0"/>
              </a:rPr>
              <a:t>тампонада</a:t>
            </a:r>
            <a:r>
              <a:rPr lang="ru-RU" b="1" dirty="0" smtClean="0">
                <a:effectLst/>
                <a:latin typeface="Arial Black" pitchFamily="34" charset="0"/>
              </a:rPr>
              <a:t> раны.</a:t>
            </a:r>
          </a:p>
          <a:p>
            <a:pPr marL="514350" indent="-514350">
              <a:lnSpc>
                <a:spcPct val="90000"/>
              </a:lnSpc>
              <a:buFont typeface="Tahoma" pitchFamily="34" charset="0"/>
              <a:buAutoNum type="arabicPeriod"/>
            </a:pPr>
            <a:r>
              <a:rPr lang="ru-RU" b="1" dirty="0" smtClean="0">
                <a:effectLst/>
                <a:latin typeface="Arial Black" pitchFamily="34" charset="0"/>
              </a:rPr>
              <a:t>Наложение </a:t>
            </a:r>
            <a:r>
              <a:rPr lang="ru-RU" b="1" dirty="0" smtClean="0">
                <a:solidFill>
                  <a:srgbClr val="00B050"/>
                </a:solidFill>
                <a:effectLst/>
                <a:latin typeface="Arial Black" pitchFamily="34" charset="0"/>
              </a:rPr>
              <a:t>кровоостанавливающего жгута</a:t>
            </a:r>
            <a:r>
              <a:rPr lang="ru-RU" b="1" dirty="0" smtClean="0">
                <a:solidFill>
                  <a:srgbClr val="FFFF00"/>
                </a:solidFill>
                <a:effectLst/>
              </a:rPr>
              <a:t>.</a:t>
            </a:r>
          </a:p>
        </p:txBody>
      </p:sp>
    </p:spTree>
  </p:cSld>
  <p:clrMapOvr>
    <a:masterClrMapping/>
  </p:clrMapOvr>
  <p:transition advTm="200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7347" y="571501"/>
            <a:ext cx="7863254" cy="785813"/>
          </a:xfrm>
        </p:spPr>
        <p:txBody>
          <a:bodyPr>
            <a:normAutofit/>
          </a:bodyPr>
          <a:lstStyle/>
          <a:p>
            <a:pPr algn="ctr">
              <a:defRPr/>
            </a:pPr>
            <a:r>
              <a:rPr lang="ru-RU" sz="2800" dirty="0" smtClean="0">
                <a:solidFill>
                  <a:srgbClr val="00B050"/>
                </a:solidFill>
                <a:latin typeface="Arial Black" pitchFamily="34" charset="0"/>
              </a:rPr>
              <a:t>1. Пальцевое прижатие артерий</a:t>
            </a:r>
            <a:endParaRPr lang="ru-RU" sz="2800" dirty="0">
              <a:solidFill>
                <a:srgbClr val="00B050"/>
              </a:solidFill>
              <a:latin typeface="Arial Black" pitchFamily="34" charset="0"/>
            </a:endParaRPr>
          </a:p>
        </p:txBody>
      </p:sp>
      <p:sp>
        <p:nvSpPr>
          <p:cNvPr id="3" name="Содержимое 2"/>
          <p:cNvSpPr>
            <a:spLocks noGrp="1"/>
          </p:cNvSpPr>
          <p:nvPr>
            <p:ph idx="1"/>
          </p:nvPr>
        </p:nvSpPr>
        <p:spPr>
          <a:xfrm>
            <a:off x="615462" y="1500189"/>
            <a:ext cx="7939454" cy="4714875"/>
          </a:xfrm>
        </p:spPr>
        <p:txBody>
          <a:bodyPr>
            <a:normAutofit/>
          </a:bodyPr>
          <a:lstStyle/>
          <a:p>
            <a:pPr>
              <a:buFont typeface="Wingdings" pitchFamily="2" charset="2"/>
              <a:buNone/>
              <a:defRPr/>
            </a:pPr>
            <a:r>
              <a:rPr lang="ru-RU" sz="2000" b="1" dirty="0" smtClean="0">
                <a:solidFill>
                  <a:srgbClr val="2BF53E"/>
                </a:solidFill>
              </a:rPr>
              <a:t>1. Сонная артерия</a:t>
            </a:r>
            <a:r>
              <a:rPr lang="ru-RU" sz="2000" b="1" dirty="0" smtClean="0"/>
              <a:t>: Прижать пальцы впереди «</a:t>
            </a:r>
            <a:r>
              <a:rPr lang="ru-RU" sz="2000" b="1" dirty="0" err="1" smtClean="0"/>
              <a:t>кивательной</a:t>
            </a:r>
            <a:r>
              <a:rPr lang="ru-RU" sz="2000" b="1" dirty="0" smtClean="0"/>
              <a:t>» мышцы.</a:t>
            </a:r>
          </a:p>
          <a:p>
            <a:pPr>
              <a:buFont typeface="Wingdings" pitchFamily="2" charset="2"/>
              <a:buNone/>
              <a:defRPr/>
            </a:pPr>
            <a:r>
              <a:rPr lang="ru-RU" sz="2000" b="1" dirty="0" smtClean="0"/>
              <a:t>2. </a:t>
            </a:r>
            <a:r>
              <a:rPr lang="ru-RU" sz="2000" b="1" dirty="0" smtClean="0">
                <a:solidFill>
                  <a:srgbClr val="2BF53E"/>
                </a:solidFill>
              </a:rPr>
              <a:t>Височная артерия</a:t>
            </a:r>
            <a:r>
              <a:rPr lang="ru-RU" sz="2000" b="1" dirty="0" smtClean="0"/>
              <a:t>: Прижать большой палец к височной кости впереди уха.</a:t>
            </a:r>
          </a:p>
          <a:p>
            <a:pPr>
              <a:buFont typeface="Wingdings" pitchFamily="2" charset="2"/>
              <a:buNone/>
              <a:defRPr/>
            </a:pPr>
            <a:r>
              <a:rPr lang="ru-RU" sz="2000" b="1" dirty="0" smtClean="0"/>
              <a:t>3. </a:t>
            </a:r>
            <a:r>
              <a:rPr lang="ru-RU" sz="2000" b="1" dirty="0" smtClean="0">
                <a:solidFill>
                  <a:srgbClr val="2BF53E"/>
                </a:solidFill>
              </a:rPr>
              <a:t>Нижнечелюстная артерия</a:t>
            </a:r>
            <a:r>
              <a:rPr lang="ru-RU" sz="2000" b="1" dirty="0" smtClean="0"/>
              <a:t>: Прижать палец к углу нижней челюсти.</a:t>
            </a:r>
          </a:p>
          <a:p>
            <a:pPr>
              <a:buFont typeface="Wingdings" pitchFamily="2" charset="2"/>
              <a:buNone/>
              <a:defRPr/>
            </a:pPr>
            <a:r>
              <a:rPr lang="ru-RU" sz="2000" b="1" dirty="0" smtClean="0"/>
              <a:t>4. </a:t>
            </a:r>
            <a:r>
              <a:rPr lang="ru-RU" sz="2000" b="1" dirty="0" smtClean="0">
                <a:solidFill>
                  <a:srgbClr val="2BF53E"/>
                </a:solidFill>
              </a:rPr>
              <a:t>Подключичная артерия</a:t>
            </a:r>
            <a:r>
              <a:rPr lang="ru-RU" sz="2000" b="1" dirty="0" smtClean="0"/>
              <a:t>: При кровоточащей ране в верхней части плеча - прижимаем в ямке над ключицей.</a:t>
            </a:r>
          </a:p>
          <a:p>
            <a:pPr>
              <a:buFont typeface="Wingdings" pitchFamily="2" charset="2"/>
              <a:buNone/>
              <a:defRPr/>
            </a:pPr>
            <a:r>
              <a:rPr lang="ru-RU" sz="2000" b="1" dirty="0" smtClean="0"/>
              <a:t>5. </a:t>
            </a:r>
            <a:r>
              <a:rPr lang="ru-RU" sz="2000" b="1" dirty="0" smtClean="0">
                <a:solidFill>
                  <a:srgbClr val="2BF53E"/>
                </a:solidFill>
              </a:rPr>
              <a:t>Плечевая артерия</a:t>
            </a:r>
            <a:r>
              <a:rPr lang="ru-RU" sz="2000" b="1" dirty="0" smtClean="0"/>
              <a:t>: Пережать пальцами руку, чуть выше локтевого сгиба, с внутренней стороны.</a:t>
            </a:r>
          </a:p>
          <a:p>
            <a:pPr>
              <a:buFont typeface="Wingdings" pitchFamily="2" charset="2"/>
              <a:buNone/>
              <a:defRPr/>
            </a:pPr>
            <a:r>
              <a:rPr lang="ru-RU" sz="2000" b="1" dirty="0" smtClean="0"/>
              <a:t>6. </a:t>
            </a:r>
            <a:r>
              <a:rPr lang="ru-RU" sz="2000" b="1" dirty="0" smtClean="0">
                <a:solidFill>
                  <a:srgbClr val="2BF53E"/>
                </a:solidFill>
              </a:rPr>
              <a:t>Артерии кисти</a:t>
            </a:r>
            <a:r>
              <a:rPr lang="ru-RU" sz="2000" b="1" dirty="0" smtClean="0"/>
              <a:t>: Прижать запястье у большого пальца.</a:t>
            </a:r>
          </a:p>
          <a:p>
            <a:pPr>
              <a:buFont typeface="Wingdings" pitchFamily="2" charset="2"/>
              <a:buNone/>
              <a:defRPr/>
            </a:pPr>
            <a:r>
              <a:rPr lang="ru-RU" sz="2000" b="1" dirty="0" smtClean="0"/>
              <a:t>7. </a:t>
            </a:r>
            <a:r>
              <a:rPr lang="ru-RU" sz="2000" b="1" dirty="0" smtClean="0">
                <a:solidFill>
                  <a:srgbClr val="2BF53E"/>
                </a:solidFill>
              </a:rPr>
              <a:t>Бедренная артерия</a:t>
            </a:r>
            <a:r>
              <a:rPr lang="ru-RU" sz="2000" b="1" dirty="0" smtClean="0"/>
              <a:t>: Прижать кулаком ногу ниже паха.</a:t>
            </a:r>
          </a:p>
          <a:p>
            <a:pPr>
              <a:buFont typeface="Wingdings" pitchFamily="2" charset="2"/>
              <a:buNone/>
              <a:defRPr/>
            </a:pPr>
            <a:r>
              <a:rPr lang="ru-RU" sz="2000" b="1" dirty="0" smtClean="0"/>
              <a:t>8. </a:t>
            </a:r>
            <a:r>
              <a:rPr lang="ru-RU" sz="2000" b="1" dirty="0" smtClean="0">
                <a:solidFill>
                  <a:srgbClr val="2BF53E"/>
                </a:solidFill>
              </a:rPr>
              <a:t>Подколенная артерия</a:t>
            </a:r>
            <a:r>
              <a:rPr lang="ru-RU" sz="2000" b="1" dirty="0" smtClean="0"/>
              <a:t>: Пережимается в подколенной ямке.</a:t>
            </a:r>
            <a:br>
              <a:rPr lang="ru-RU" sz="2000" b="1" dirty="0" smtClean="0"/>
            </a:br>
            <a:endParaRPr lang="ru-RU" sz="2000" b="1" dirty="0"/>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83577" y="158750"/>
            <a:ext cx="8242789" cy="1060450"/>
          </a:xfrm>
        </p:spPr>
        <p:txBody>
          <a:bodyPr>
            <a:normAutofit/>
          </a:bodyPr>
          <a:lstStyle/>
          <a:p>
            <a:pPr algn="ctr">
              <a:defRPr/>
            </a:pPr>
            <a:r>
              <a:rPr lang="ru-RU" sz="2800" dirty="0" smtClean="0">
                <a:solidFill>
                  <a:srgbClr val="00B050"/>
                </a:solidFill>
                <a:latin typeface="Arial Black" pitchFamily="34" charset="0"/>
              </a:rPr>
              <a:t>2. Форсированное сгибание конечности</a:t>
            </a:r>
            <a:endParaRPr lang="ru-RU" sz="2800" dirty="0">
              <a:solidFill>
                <a:srgbClr val="00B050"/>
              </a:solidFill>
              <a:latin typeface="Arial Black" pitchFamily="34" charset="0"/>
            </a:endParaRPr>
          </a:p>
        </p:txBody>
      </p:sp>
      <p:sp>
        <p:nvSpPr>
          <p:cNvPr id="4" name="Содержимое 3"/>
          <p:cNvSpPr>
            <a:spLocks noGrp="1"/>
          </p:cNvSpPr>
          <p:nvPr>
            <p:ph idx="1"/>
          </p:nvPr>
        </p:nvSpPr>
        <p:spPr>
          <a:xfrm>
            <a:off x="1066800" y="1428750"/>
            <a:ext cx="7543800" cy="5143522"/>
          </a:xfrm>
        </p:spPr>
        <p:txBody>
          <a:bodyPr>
            <a:normAutofit/>
          </a:bodyPr>
          <a:lstStyle/>
          <a:p>
            <a:pPr>
              <a:defRPr/>
            </a:pPr>
            <a:endParaRPr lang="ru-RU" dirty="0" smtClean="0"/>
          </a:p>
          <a:p>
            <a:pPr>
              <a:defRPr/>
            </a:pPr>
            <a:endParaRPr lang="ru-RU" dirty="0" smtClean="0"/>
          </a:p>
          <a:p>
            <a:pPr>
              <a:defRPr/>
            </a:pPr>
            <a:endParaRPr lang="ru-RU" dirty="0" smtClean="0"/>
          </a:p>
          <a:p>
            <a:pPr>
              <a:defRPr/>
            </a:pPr>
            <a:endParaRPr lang="ru-RU" dirty="0" smtClean="0"/>
          </a:p>
          <a:p>
            <a:pPr>
              <a:defRPr/>
            </a:pPr>
            <a:endParaRPr lang="ru-RU" dirty="0" smtClean="0"/>
          </a:p>
          <a:p>
            <a:pPr>
              <a:defRPr/>
            </a:pPr>
            <a:endParaRPr lang="ru-RU" dirty="0" smtClean="0"/>
          </a:p>
          <a:p>
            <a:pPr>
              <a:defRPr/>
            </a:pPr>
            <a:endParaRPr lang="ru-RU" dirty="0" smtClean="0"/>
          </a:p>
          <a:p>
            <a:pPr>
              <a:buFont typeface="Wingdings" pitchFamily="2" charset="2"/>
              <a:buNone/>
              <a:defRPr/>
            </a:pPr>
            <a:endParaRPr lang="ru-RU" sz="2800" dirty="0" smtClean="0">
              <a:solidFill>
                <a:srgbClr val="2CF42C"/>
              </a:solidFill>
            </a:endParaRPr>
          </a:p>
          <a:p>
            <a:pPr>
              <a:buFont typeface="Wingdings" pitchFamily="2" charset="2"/>
              <a:buNone/>
              <a:defRPr/>
            </a:pPr>
            <a:endParaRPr lang="ru-RU" sz="2800" dirty="0" smtClean="0">
              <a:solidFill>
                <a:srgbClr val="2CF42C"/>
              </a:solidFill>
            </a:endParaRPr>
          </a:p>
          <a:p>
            <a:pPr>
              <a:buFont typeface="Wingdings" pitchFamily="2" charset="2"/>
              <a:buNone/>
              <a:defRPr/>
            </a:pPr>
            <a:endParaRPr lang="ru-RU" sz="2800" dirty="0" smtClean="0">
              <a:solidFill>
                <a:srgbClr val="2CF42C"/>
              </a:solidFill>
            </a:endParaRPr>
          </a:p>
          <a:p>
            <a:pPr>
              <a:buFont typeface="Wingdings" pitchFamily="2" charset="2"/>
              <a:buNone/>
              <a:defRPr/>
            </a:pPr>
            <a:endParaRPr lang="ru-RU" sz="2800" dirty="0" smtClean="0">
              <a:solidFill>
                <a:srgbClr val="2CF42C"/>
              </a:solidFill>
            </a:endParaRPr>
          </a:p>
        </p:txBody>
      </p:sp>
      <p:pic>
        <p:nvPicPr>
          <p:cNvPr id="53252" name="Содержимое 4"/>
          <p:cNvPicPr>
            <a:picLocks/>
          </p:cNvPicPr>
          <p:nvPr/>
        </p:nvPicPr>
        <p:blipFill>
          <a:blip r:embed="rId2" cstate="email">
            <a:extLst>
              <a:ext uri="{28A0092B-C50C-407E-A947-70E740481C1C}">
                <a14:useLocalDpi xmlns:a14="http://schemas.microsoft.com/office/drawing/2010/main"/>
              </a:ext>
            </a:extLst>
          </a:blip>
          <a:srcRect/>
          <a:stretch>
            <a:fillRect/>
          </a:stretch>
        </p:blipFill>
        <p:spPr bwMode="auto">
          <a:xfrm>
            <a:off x="3286116" y="1071546"/>
            <a:ext cx="3494943" cy="4786313"/>
          </a:xfrm>
          <a:prstGeom prst="rect">
            <a:avLst/>
          </a:prstGeom>
          <a:noFill/>
          <a:ln w="9525">
            <a:noFill/>
            <a:miter lim="800000"/>
            <a:headEnd/>
            <a:tailEnd/>
          </a:ln>
        </p:spPr>
      </p:pic>
    </p:spTree>
  </p:cSld>
  <p:clrMapOvr>
    <a:masterClrMapping/>
  </p:clrMapOvr>
  <p:transition advTm="2000">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49520" y="357188"/>
            <a:ext cx="8308731" cy="1071562"/>
          </a:xfrm>
        </p:spPr>
        <p:txBody>
          <a:bodyPr>
            <a:normAutofit/>
          </a:bodyPr>
          <a:lstStyle/>
          <a:p>
            <a:pPr algn="ctr">
              <a:defRPr/>
            </a:pPr>
            <a:r>
              <a:rPr lang="ru-RU" sz="2800" dirty="0" smtClean="0">
                <a:solidFill>
                  <a:srgbClr val="00B050"/>
                </a:solidFill>
                <a:latin typeface="Arial Black" pitchFamily="34" charset="0"/>
              </a:rPr>
              <a:t>3. Наложение </a:t>
            </a:r>
            <a:r>
              <a:rPr lang="ru-RU" sz="2800" dirty="0">
                <a:solidFill>
                  <a:srgbClr val="00B050"/>
                </a:solidFill>
                <a:latin typeface="Arial Black" pitchFamily="34" charset="0"/>
              </a:rPr>
              <a:t>давящей </a:t>
            </a:r>
            <a:r>
              <a:rPr lang="ru-RU" sz="2800" dirty="0" smtClean="0">
                <a:solidFill>
                  <a:srgbClr val="00B050"/>
                </a:solidFill>
                <a:latin typeface="Arial Black" pitchFamily="34" charset="0"/>
              </a:rPr>
              <a:t>повязки</a:t>
            </a:r>
            <a:endParaRPr lang="ru-RU" sz="2800" dirty="0">
              <a:solidFill>
                <a:srgbClr val="00B050"/>
              </a:solidFill>
              <a:latin typeface="Arial Black" pitchFamily="34" charset="0"/>
            </a:endParaRPr>
          </a:p>
        </p:txBody>
      </p:sp>
      <p:sp>
        <p:nvSpPr>
          <p:cNvPr id="25603" name="Rectangle 3"/>
          <p:cNvSpPr>
            <a:spLocks noGrp="1" noChangeArrowheads="1"/>
          </p:cNvSpPr>
          <p:nvPr>
            <p:ph type="body" idx="1"/>
          </p:nvPr>
        </p:nvSpPr>
        <p:spPr>
          <a:xfrm>
            <a:off x="615462" y="1428751"/>
            <a:ext cx="8528538" cy="5072063"/>
          </a:xfrm>
        </p:spPr>
        <p:txBody>
          <a:bodyPr>
            <a:normAutofit/>
          </a:bodyPr>
          <a:lstStyle/>
          <a:p>
            <a:pPr>
              <a:lnSpc>
                <a:spcPct val="90000"/>
              </a:lnSpc>
              <a:buFont typeface="Wingdings" pitchFamily="2" charset="2"/>
              <a:buNone/>
              <a:defRPr/>
            </a:pPr>
            <a:r>
              <a:rPr lang="ru-RU" sz="2800" b="1" dirty="0">
                <a:latin typeface="Arial Black" pitchFamily="34" charset="0"/>
              </a:rPr>
              <a:t>Этот способ остановки кровотечения обычно применяется при </a:t>
            </a:r>
            <a:r>
              <a:rPr lang="ru-RU" sz="2800" b="1" dirty="0">
                <a:solidFill>
                  <a:srgbClr val="00B050"/>
                </a:solidFill>
                <a:latin typeface="Arial Black" pitchFamily="34" charset="0"/>
              </a:rPr>
              <a:t>капиллярном</a:t>
            </a:r>
            <a:r>
              <a:rPr lang="ru-RU" sz="2800" b="1" dirty="0">
                <a:latin typeface="Arial Black" pitchFamily="34" charset="0"/>
              </a:rPr>
              <a:t> или </a:t>
            </a:r>
            <a:r>
              <a:rPr lang="ru-RU" sz="2800" b="1" dirty="0">
                <a:solidFill>
                  <a:srgbClr val="00B050"/>
                </a:solidFill>
                <a:latin typeface="Arial Black" pitchFamily="34" charset="0"/>
              </a:rPr>
              <a:t>венозном кровотечении</a:t>
            </a:r>
            <a:r>
              <a:rPr lang="ru-RU" sz="2800" b="1" dirty="0">
                <a:latin typeface="Arial Black" pitchFamily="34" charset="0"/>
              </a:rPr>
              <a:t>. Для этого используется </a:t>
            </a:r>
            <a:r>
              <a:rPr lang="ru-RU" sz="2800" b="1" dirty="0" err="1">
                <a:solidFill>
                  <a:srgbClr val="00B050"/>
                </a:solidFill>
                <a:latin typeface="Arial Black" pitchFamily="34" charset="0"/>
              </a:rPr>
              <a:t>пелот</a:t>
            </a:r>
            <a:r>
              <a:rPr lang="ru-RU" sz="2800" b="1" dirty="0">
                <a:latin typeface="Arial Black" pitchFamily="34" charset="0"/>
              </a:rPr>
              <a:t> – плотно сложенная ватно-марлевая салфетка. На рану накладывается стерильная салфетка, поверх нее в проекции раны накладывается </a:t>
            </a:r>
            <a:r>
              <a:rPr lang="ru-RU" sz="2800" b="1" dirty="0" err="1">
                <a:latin typeface="Arial Black" pitchFamily="34" charset="0"/>
              </a:rPr>
              <a:t>пелот</a:t>
            </a:r>
            <a:r>
              <a:rPr lang="ru-RU" sz="2800" b="1" dirty="0">
                <a:latin typeface="Arial Black" pitchFamily="34" charset="0"/>
              </a:rPr>
              <a:t> и фиксируется тугим </a:t>
            </a:r>
            <a:r>
              <a:rPr lang="ru-RU" sz="2800" b="1" dirty="0" err="1">
                <a:latin typeface="Arial Black" pitchFamily="34" charset="0"/>
              </a:rPr>
              <a:t>бинтованием</a:t>
            </a:r>
            <a:r>
              <a:rPr lang="ru-RU" sz="2800" b="1" dirty="0">
                <a:latin typeface="Arial Black" pitchFamily="34" charset="0"/>
              </a:rPr>
              <a:t>. </a:t>
            </a:r>
          </a:p>
        </p:txBody>
      </p:sp>
    </p:spTree>
  </p:cSld>
  <p:clrMapOvr>
    <a:masterClrMapping/>
  </p:clrMapOvr>
  <p:transition advTm="200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45174" y="158750"/>
            <a:ext cx="7187711" cy="984250"/>
          </a:xfrm>
        </p:spPr>
        <p:txBody>
          <a:bodyPr/>
          <a:lstStyle/>
          <a:p>
            <a:pPr algn="ctr">
              <a:defRPr/>
            </a:pPr>
            <a:r>
              <a:rPr lang="ru-RU" dirty="0"/>
              <a:t> </a:t>
            </a:r>
            <a:r>
              <a:rPr lang="ru-RU" dirty="0" smtClean="0"/>
              <a:t>4</a:t>
            </a:r>
            <a:r>
              <a:rPr lang="ru-RU" sz="4000" dirty="0" smtClean="0">
                <a:solidFill>
                  <a:srgbClr val="92D050"/>
                </a:solidFill>
              </a:rPr>
              <a:t>. </a:t>
            </a:r>
            <a:r>
              <a:rPr lang="ru-RU" sz="2800" dirty="0" smtClean="0">
                <a:solidFill>
                  <a:srgbClr val="00B050"/>
                </a:solidFill>
                <a:latin typeface="Arial Black" pitchFamily="34" charset="0"/>
              </a:rPr>
              <a:t>Тугая </a:t>
            </a:r>
            <a:r>
              <a:rPr lang="ru-RU" sz="2800" dirty="0">
                <a:solidFill>
                  <a:srgbClr val="00B050"/>
                </a:solidFill>
                <a:latin typeface="Arial Black" pitchFamily="34" charset="0"/>
              </a:rPr>
              <a:t>тампонада </a:t>
            </a:r>
            <a:r>
              <a:rPr lang="ru-RU" sz="2800" dirty="0" smtClean="0">
                <a:solidFill>
                  <a:srgbClr val="00B050"/>
                </a:solidFill>
                <a:latin typeface="Arial Black" pitchFamily="34" charset="0"/>
              </a:rPr>
              <a:t>раны</a:t>
            </a:r>
            <a:endParaRPr lang="ru-RU" sz="2800" dirty="0">
              <a:solidFill>
                <a:srgbClr val="00B050"/>
              </a:solidFill>
              <a:latin typeface="Arial Black" pitchFamily="34" charset="0"/>
            </a:endParaRPr>
          </a:p>
        </p:txBody>
      </p:sp>
      <p:sp>
        <p:nvSpPr>
          <p:cNvPr id="49155" name="Rectangle 3"/>
          <p:cNvSpPr>
            <a:spLocks noGrp="1" noChangeArrowheads="1"/>
          </p:cNvSpPr>
          <p:nvPr>
            <p:ph type="body" idx="1"/>
          </p:nvPr>
        </p:nvSpPr>
        <p:spPr>
          <a:xfrm>
            <a:off x="549520" y="1285875"/>
            <a:ext cx="8176846" cy="5286375"/>
          </a:xfrm>
        </p:spPr>
        <p:txBody>
          <a:bodyPr>
            <a:normAutofit/>
          </a:bodyPr>
          <a:lstStyle/>
          <a:p>
            <a:pPr>
              <a:buFont typeface="Wingdings" pitchFamily="2" charset="2"/>
              <a:buNone/>
              <a:defRPr/>
            </a:pPr>
            <a:r>
              <a:rPr lang="ru-RU" sz="2800" b="1" dirty="0">
                <a:solidFill>
                  <a:srgbClr val="00B050"/>
                </a:solidFill>
              </a:rPr>
              <a:t>Рана туго тампонируется длинным бинтом, который постепенно разматывается и заполняет плотно все пространство раны. </a:t>
            </a:r>
            <a:r>
              <a:rPr lang="ru-RU" sz="2800" b="1" dirty="0"/>
              <a:t>Таким образом кровоточащий сосуд сжимается. </a:t>
            </a:r>
            <a:endParaRPr lang="ru-RU" sz="2800" b="1" dirty="0" smtClean="0"/>
          </a:p>
          <a:p>
            <a:pPr>
              <a:buFont typeface="Wingdings" pitchFamily="2" charset="2"/>
              <a:buNone/>
              <a:defRPr/>
            </a:pPr>
            <a:r>
              <a:rPr lang="ru-RU" sz="2800" b="1" dirty="0" smtClean="0">
                <a:solidFill>
                  <a:srgbClr val="00B050"/>
                </a:solidFill>
              </a:rPr>
              <a:t>Тугая тампонада раны требует от спасателя неукоснительного соблюдения правил асептики и антисептики. </a:t>
            </a:r>
            <a:r>
              <a:rPr lang="ru-RU" sz="2800" b="1" dirty="0" smtClean="0"/>
              <a:t>В </a:t>
            </a:r>
            <a:r>
              <a:rPr lang="ru-RU" sz="2800" b="1" dirty="0"/>
              <a:t>кризисных ситуациях, когда секунды решают жить или умереть пострадавшему, допустимо тампонировать рану любым подручным мягким материалом.</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49520" y="762000"/>
            <a:ext cx="7913077" cy="952500"/>
          </a:xfrm>
        </p:spPr>
        <p:txBody>
          <a:bodyPr>
            <a:normAutofit fontScale="90000"/>
          </a:bodyPr>
          <a:lstStyle/>
          <a:p>
            <a:pPr algn="ctr">
              <a:defRPr/>
            </a:pPr>
            <a:r>
              <a:rPr lang="ru-RU" sz="3100" dirty="0" smtClean="0">
                <a:solidFill>
                  <a:srgbClr val="00B050"/>
                </a:solidFill>
                <a:latin typeface="Arial Black" pitchFamily="34" charset="0"/>
              </a:rPr>
              <a:t/>
            </a:r>
            <a:br>
              <a:rPr lang="ru-RU" sz="3100" dirty="0" smtClean="0">
                <a:solidFill>
                  <a:srgbClr val="00B050"/>
                </a:solidFill>
                <a:latin typeface="Arial Black" pitchFamily="34" charset="0"/>
              </a:rPr>
            </a:br>
            <a:r>
              <a:rPr lang="ru-RU" sz="2700" dirty="0" smtClean="0">
                <a:solidFill>
                  <a:srgbClr val="00B050"/>
                </a:solidFill>
                <a:latin typeface="Arial Black" pitchFamily="34" charset="0"/>
              </a:rPr>
              <a:t>Требования </a:t>
            </a:r>
            <a:r>
              <a:rPr lang="ru-RU" sz="2700" dirty="0">
                <a:solidFill>
                  <a:srgbClr val="00B050"/>
                </a:solidFill>
                <a:latin typeface="Arial Black" pitchFamily="34" charset="0"/>
              </a:rPr>
              <a:t>к первой </a:t>
            </a:r>
            <a:r>
              <a:rPr lang="ru-RU" sz="2700" dirty="0" smtClean="0">
                <a:solidFill>
                  <a:srgbClr val="00B050"/>
                </a:solidFill>
                <a:latin typeface="Arial Black" pitchFamily="34" charset="0"/>
              </a:rPr>
              <a:t>помощи пострадавшим</a:t>
            </a:r>
            <a:r>
              <a:rPr lang="ru-RU" sz="4000" dirty="0">
                <a:solidFill>
                  <a:srgbClr val="00B050"/>
                </a:solidFill>
              </a:rPr>
              <a:t/>
            </a:r>
            <a:br>
              <a:rPr lang="ru-RU" sz="4000" dirty="0">
                <a:solidFill>
                  <a:srgbClr val="00B050"/>
                </a:solidFill>
              </a:rPr>
            </a:br>
            <a:endParaRPr lang="ru-RU" sz="4000" dirty="0">
              <a:solidFill>
                <a:srgbClr val="00B050"/>
              </a:solidFill>
            </a:endParaRPr>
          </a:p>
        </p:txBody>
      </p:sp>
      <p:sp>
        <p:nvSpPr>
          <p:cNvPr id="10243" name="Rectangle 3"/>
          <p:cNvSpPr>
            <a:spLocks noGrp="1" noChangeArrowheads="1"/>
          </p:cNvSpPr>
          <p:nvPr>
            <p:ph type="body" idx="1"/>
          </p:nvPr>
        </p:nvSpPr>
        <p:spPr>
          <a:xfrm>
            <a:off x="549520" y="2071688"/>
            <a:ext cx="8308731" cy="3929062"/>
          </a:xfrm>
        </p:spPr>
        <p:txBody>
          <a:bodyPr>
            <a:normAutofit fontScale="92500" lnSpcReduction="20000"/>
          </a:bodyPr>
          <a:lstStyle/>
          <a:p>
            <a:pPr>
              <a:buFont typeface="Wingdings" pitchFamily="2" charset="2"/>
              <a:buNone/>
              <a:defRPr/>
            </a:pPr>
            <a:r>
              <a:rPr lang="ru-RU" dirty="0"/>
              <a:t>	</a:t>
            </a:r>
            <a:r>
              <a:rPr lang="ru-RU" b="1" dirty="0" smtClean="0"/>
              <a:t>- </a:t>
            </a:r>
            <a:r>
              <a:rPr lang="ru-RU" sz="3200" b="1" dirty="0" smtClean="0">
                <a:solidFill>
                  <a:srgbClr val="00B050"/>
                </a:solidFill>
                <a:latin typeface="Arial Black" pitchFamily="34" charset="0"/>
              </a:rPr>
              <a:t>своевременность;</a:t>
            </a:r>
            <a:endParaRPr lang="ru-RU" sz="3200" b="1" dirty="0">
              <a:solidFill>
                <a:srgbClr val="00B050"/>
              </a:solidFill>
              <a:latin typeface="Arial Black" pitchFamily="34" charset="0"/>
            </a:endParaRPr>
          </a:p>
          <a:p>
            <a:pPr>
              <a:buFont typeface="Wingdings" pitchFamily="2" charset="2"/>
              <a:buNone/>
              <a:defRPr/>
            </a:pPr>
            <a:r>
              <a:rPr lang="ru-RU" sz="3200" b="1" dirty="0">
                <a:solidFill>
                  <a:srgbClr val="00B050"/>
                </a:solidFill>
                <a:latin typeface="Arial Black" pitchFamily="34" charset="0"/>
              </a:rPr>
              <a:t>   </a:t>
            </a:r>
            <a:r>
              <a:rPr lang="ru-RU" sz="3200" b="1" dirty="0" smtClean="0">
                <a:solidFill>
                  <a:srgbClr val="00B050"/>
                </a:solidFill>
                <a:latin typeface="Arial Black" pitchFamily="34" charset="0"/>
              </a:rPr>
              <a:t>- правильность </a:t>
            </a:r>
            <a:r>
              <a:rPr lang="ru-RU" sz="3200" b="1" dirty="0">
                <a:latin typeface="Arial Black" pitchFamily="34" charset="0"/>
              </a:rPr>
              <a:t>выполнения приемов;</a:t>
            </a:r>
          </a:p>
          <a:p>
            <a:pPr>
              <a:buFont typeface="Wingdings" pitchFamily="2" charset="2"/>
              <a:buNone/>
              <a:defRPr/>
            </a:pPr>
            <a:r>
              <a:rPr lang="ru-RU" sz="3200" b="1" dirty="0">
                <a:latin typeface="Arial Black" pitchFamily="34" charset="0"/>
              </a:rPr>
              <a:t>    </a:t>
            </a:r>
            <a:r>
              <a:rPr lang="ru-RU" sz="3200" b="1" dirty="0" smtClean="0">
                <a:latin typeface="Arial Black" pitchFamily="34" charset="0"/>
              </a:rPr>
              <a:t>- </a:t>
            </a:r>
            <a:r>
              <a:rPr lang="ru-RU" sz="3200" b="1" dirty="0" smtClean="0">
                <a:solidFill>
                  <a:srgbClr val="00B050"/>
                </a:solidFill>
                <a:latin typeface="Arial Black" pitchFamily="34" charset="0"/>
              </a:rPr>
              <a:t>соблюдение последовательности </a:t>
            </a:r>
            <a:r>
              <a:rPr lang="ru-RU" sz="3200" b="1" dirty="0">
                <a:solidFill>
                  <a:srgbClr val="00B050"/>
                </a:solidFill>
                <a:latin typeface="Arial Black" pitchFamily="34" charset="0"/>
              </a:rPr>
              <a:t>оказания помощи и </a:t>
            </a:r>
            <a:r>
              <a:rPr lang="ru-RU" sz="3200" b="1" dirty="0">
                <a:latin typeface="Arial Black" pitchFamily="34" charset="0"/>
              </a:rPr>
              <a:t>преемственности.</a:t>
            </a:r>
          </a:p>
          <a:p>
            <a:pPr>
              <a:buFont typeface="Wingdings" pitchFamily="2" charset="2"/>
              <a:buNone/>
              <a:defRPr/>
            </a:pPr>
            <a:r>
              <a:rPr lang="ru-RU" sz="3200" b="1" dirty="0">
                <a:latin typeface="Arial Black" pitchFamily="34" charset="0"/>
              </a:rPr>
              <a:t>    </a:t>
            </a:r>
            <a:r>
              <a:rPr lang="ru-RU" sz="3200" b="1" dirty="0" smtClean="0">
                <a:latin typeface="Arial Black" pitchFamily="34" charset="0"/>
              </a:rPr>
              <a:t>- </a:t>
            </a:r>
            <a:r>
              <a:rPr lang="ru-RU" sz="3200" b="1" dirty="0" smtClean="0">
                <a:solidFill>
                  <a:srgbClr val="00B050"/>
                </a:solidFill>
                <a:latin typeface="Arial Black" pitchFamily="34" charset="0"/>
              </a:rPr>
              <a:t>восстановление </a:t>
            </a:r>
            <a:r>
              <a:rPr lang="ru-RU" sz="3200" b="1" dirty="0">
                <a:solidFill>
                  <a:srgbClr val="00B050"/>
                </a:solidFill>
                <a:latin typeface="Arial Black" pitchFamily="34" charset="0"/>
              </a:rPr>
              <a:t>функций </a:t>
            </a:r>
            <a:r>
              <a:rPr lang="ru-RU" sz="3200" b="1" dirty="0">
                <a:latin typeface="Arial Black" pitchFamily="34" charset="0"/>
              </a:rPr>
              <a:t>жизненно важных органов и </a:t>
            </a:r>
            <a:r>
              <a:rPr lang="ru-RU" sz="3200" b="1" dirty="0" smtClean="0">
                <a:latin typeface="Arial Black" pitchFamily="34" charset="0"/>
              </a:rPr>
              <a:t>систем.</a:t>
            </a:r>
            <a:endParaRPr lang="ru-RU" sz="3200" b="1" dirty="0">
              <a:latin typeface="Arial Black" pitchFamily="34" charset="0"/>
            </a:endParaRPr>
          </a:p>
        </p:txBody>
      </p:sp>
    </p:spTree>
  </p:cSld>
  <p:clrMapOvr>
    <a:masterClrMapping/>
  </p:clrMapOvr>
  <p:transition advTm="200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1404" y="357189"/>
            <a:ext cx="8176846" cy="1500187"/>
          </a:xfrm>
        </p:spPr>
        <p:txBody>
          <a:bodyPr>
            <a:normAutofit/>
          </a:bodyPr>
          <a:lstStyle/>
          <a:p>
            <a:pPr algn="ctr">
              <a:defRPr/>
            </a:pPr>
            <a:r>
              <a:rPr lang="ru-RU" sz="2800" dirty="0" smtClean="0">
                <a:solidFill>
                  <a:srgbClr val="00B050"/>
                </a:solidFill>
                <a:latin typeface="Arial Black" pitchFamily="34" charset="0"/>
              </a:rPr>
              <a:t>5. Наложение </a:t>
            </a:r>
            <a:r>
              <a:rPr lang="ru-RU" sz="2800" dirty="0">
                <a:solidFill>
                  <a:srgbClr val="00B050"/>
                </a:solidFill>
                <a:latin typeface="Arial Black" pitchFamily="34" charset="0"/>
              </a:rPr>
              <a:t>кровоостанавливающего </a:t>
            </a:r>
            <a:r>
              <a:rPr lang="ru-RU" sz="2800" dirty="0" smtClean="0">
                <a:solidFill>
                  <a:srgbClr val="00B050"/>
                </a:solidFill>
                <a:latin typeface="Arial Black" pitchFamily="34" charset="0"/>
              </a:rPr>
              <a:t>жгута</a:t>
            </a:r>
            <a:endParaRPr lang="ru-RU" sz="2800" dirty="0">
              <a:solidFill>
                <a:srgbClr val="00B050"/>
              </a:solidFill>
              <a:latin typeface="Arial Black" pitchFamily="34" charset="0"/>
            </a:endParaRPr>
          </a:p>
        </p:txBody>
      </p:sp>
      <p:sp>
        <p:nvSpPr>
          <p:cNvPr id="26627" name="Rectangle 3"/>
          <p:cNvSpPr>
            <a:spLocks noGrp="1" noChangeArrowheads="1"/>
          </p:cNvSpPr>
          <p:nvPr>
            <p:ph type="body" idx="1"/>
          </p:nvPr>
        </p:nvSpPr>
        <p:spPr>
          <a:xfrm>
            <a:off x="417635" y="1928815"/>
            <a:ext cx="7913077" cy="3660426"/>
          </a:xfrm>
        </p:spPr>
        <p:txBody>
          <a:bodyPr/>
          <a:lstStyle/>
          <a:p>
            <a:pPr>
              <a:lnSpc>
                <a:spcPct val="90000"/>
              </a:lnSpc>
              <a:buFont typeface="Wingdings" pitchFamily="2" charset="2"/>
              <a:buNone/>
              <a:defRPr/>
            </a:pPr>
            <a:r>
              <a:rPr lang="ru-RU" sz="2400" b="1" dirty="0"/>
              <a:t>При использовании этого способа следует помнить, что он не только </a:t>
            </a:r>
            <a:r>
              <a:rPr lang="ru-RU" sz="2400" b="1" dirty="0">
                <a:solidFill>
                  <a:srgbClr val="00B050"/>
                </a:solidFill>
              </a:rPr>
              <a:t>останавливает кровотечение</a:t>
            </a:r>
            <a:r>
              <a:rPr lang="ru-RU" sz="2400" b="1" dirty="0"/>
              <a:t>, но и </a:t>
            </a:r>
            <a:r>
              <a:rPr lang="ru-RU" sz="2400" b="1" dirty="0">
                <a:solidFill>
                  <a:srgbClr val="00B050"/>
                </a:solidFill>
              </a:rPr>
              <a:t>выключает  из кровообращения </a:t>
            </a:r>
            <a:r>
              <a:rPr lang="ru-RU" sz="2400" b="1" dirty="0"/>
              <a:t>весь расположенный </a:t>
            </a:r>
            <a:r>
              <a:rPr lang="ru-RU" sz="2400" b="1" dirty="0" err="1"/>
              <a:t>дистальнее</a:t>
            </a:r>
            <a:r>
              <a:rPr lang="ru-RU" sz="2400" b="1" dirty="0"/>
              <a:t> жгута участок конечности.</a:t>
            </a:r>
          </a:p>
          <a:p>
            <a:pPr>
              <a:lnSpc>
                <a:spcPct val="90000"/>
              </a:lnSpc>
              <a:buFont typeface="Wingdings" pitchFamily="2" charset="2"/>
              <a:buNone/>
              <a:defRPr/>
            </a:pPr>
            <a:r>
              <a:rPr lang="ru-RU" sz="2400" b="1" dirty="0"/>
              <a:t>В условиях недостатка кислорода в тканях </a:t>
            </a:r>
            <a:r>
              <a:rPr lang="ru-RU" sz="2400" b="1" dirty="0" smtClean="0"/>
              <a:t>развивается </a:t>
            </a:r>
            <a:r>
              <a:rPr lang="ru-RU" sz="2400" b="1" dirty="0"/>
              <a:t>некроз, что ведет к гибели конечности. Во избежание такого серьезного осложнения, которое приводит к ампутации конечности, необходимо помнить следующее: если можно не накладывать жгут, </a:t>
            </a:r>
            <a:r>
              <a:rPr lang="ru-RU" sz="2400" b="1" dirty="0">
                <a:solidFill>
                  <a:srgbClr val="00B050"/>
                </a:solidFill>
              </a:rPr>
              <a:t>лучше использовать другие меры остановки кровотечения. </a:t>
            </a:r>
          </a:p>
        </p:txBody>
      </p:sp>
    </p:spTree>
  </p:cSld>
  <p:clrMapOvr>
    <a:masterClrMapping/>
  </p:clrMapOvr>
  <p:transition advTm="200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endParaRPr lang="ru-RU" dirty="0"/>
          </a:p>
        </p:txBody>
      </p:sp>
      <p:sp>
        <p:nvSpPr>
          <p:cNvPr id="3" name="Содержимое 2"/>
          <p:cNvSpPr>
            <a:spLocks noGrp="1"/>
          </p:cNvSpPr>
          <p:nvPr>
            <p:ph idx="1"/>
          </p:nvPr>
        </p:nvSpPr>
        <p:spPr/>
        <p:txBody>
          <a:bodyPr/>
          <a:lstStyle/>
          <a:p>
            <a:pPr>
              <a:buFont typeface="Wingdings" pitchFamily="2" charset="2"/>
              <a:buNone/>
              <a:defRPr/>
            </a:pPr>
            <a:endParaRPr lang="ru-RU" dirty="0" smtClean="0"/>
          </a:p>
          <a:p>
            <a:pPr algn="ctr">
              <a:buFont typeface="Wingdings" pitchFamily="2" charset="2"/>
              <a:buNone/>
              <a:defRPr/>
            </a:pPr>
            <a:r>
              <a:rPr lang="ru-RU" sz="3600" b="1" dirty="0" smtClean="0">
                <a:solidFill>
                  <a:srgbClr val="00B050"/>
                </a:solidFill>
              </a:rPr>
              <a:t>ПЕРВАЯ ПОМОЩЬ ПРИ РАСТЯЖЕНИЯХ, ВЫВИХАХ И ПЕРЕЛОМАХ</a:t>
            </a:r>
            <a:endParaRPr lang="ru-RU" sz="3600" b="1" dirty="0">
              <a:solidFill>
                <a:srgbClr val="00B050"/>
              </a:solidFill>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1405" y="571501"/>
            <a:ext cx="7715250" cy="785813"/>
          </a:xfrm>
        </p:spPr>
        <p:txBody>
          <a:bodyPr>
            <a:normAutofit/>
          </a:bodyPr>
          <a:lstStyle/>
          <a:p>
            <a:pPr algn="ctr">
              <a:defRPr/>
            </a:pPr>
            <a:r>
              <a:rPr lang="ru-RU" sz="2800" dirty="0" smtClean="0">
                <a:solidFill>
                  <a:srgbClr val="00B050"/>
                </a:solidFill>
                <a:latin typeface="Arial Black" pitchFamily="34" charset="0"/>
              </a:rPr>
              <a:t>Первая </a:t>
            </a:r>
            <a:r>
              <a:rPr lang="ru-RU" sz="2800" dirty="0">
                <a:solidFill>
                  <a:srgbClr val="00B050"/>
                </a:solidFill>
                <a:latin typeface="Arial Black" pitchFamily="34" charset="0"/>
              </a:rPr>
              <a:t>помощь при вывихе</a:t>
            </a:r>
          </a:p>
        </p:txBody>
      </p:sp>
      <p:sp>
        <p:nvSpPr>
          <p:cNvPr id="44035" name="Rectangle 3"/>
          <p:cNvSpPr>
            <a:spLocks noGrp="1" noChangeArrowheads="1"/>
          </p:cNvSpPr>
          <p:nvPr>
            <p:ph type="body" idx="1"/>
          </p:nvPr>
        </p:nvSpPr>
        <p:spPr>
          <a:xfrm>
            <a:off x="417635" y="1600200"/>
            <a:ext cx="8374673" cy="5257800"/>
          </a:xfrm>
        </p:spPr>
        <p:txBody>
          <a:bodyPr/>
          <a:lstStyle/>
          <a:p>
            <a:pPr>
              <a:lnSpc>
                <a:spcPct val="80000"/>
              </a:lnSpc>
              <a:buFont typeface="Wingdings" pitchFamily="2" charset="2"/>
              <a:buNone/>
              <a:defRPr/>
            </a:pPr>
            <a:r>
              <a:rPr lang="ru-RU" sz="2800" dirty="0"/>
              <a:t>   </a:t>
            </a:r>
            <a:r>
              <a:rPr lang="ru-RU" sz="2800" dirty="0" smtClean="0"/>
              <a:t>ПП </a:t>
            </a:r>
            <a:r>
              <a:rPr lang="ru-RU" sz="2800" b="1" dirty="0" smtClean="0"/>
              <a:t>направлена </a:t>
            </a:r>
            <a:r>
              <a:rPr lang="ru-RU" sz="2800" b="1" dirty="0">
                <a:solidFill>
                  <a:srgbClr val="00B050"/>
                </a:solidFill>
              </a:rPr>
              <a:t>на уменьшение болей и на задержку развития отека. </a:t>
            </a:r>
            <a:endParaRPr lang="ru-RU" sz="2800" b="1" dirty="0" smtClean="0">
              <a:solidFill>
                <a:srgbClr val="00B050"/>
              </a:solidFill>
            </a:endParaRPr>
          </a:p>
          <a:p>
            <a:pPr>
              <a:lnSpc>
                <a:spcPct val="80000"/>
              </a:lnSpc>
              <a:buFont typeface="Wingdings" pitchFamily="2" charset="2"/>
              <a:buNone/>
              <a:defRPr/>
            </a:pPr>
            <a:r>
              <a:rPr lang="ru-RU" sz="2800" b="1" dirty="0" smtClean="0"/>
              <a:t>Для </a:t>
            </a:r>
            <a:r>
              <a:rPr lang="ru-RU" sz="2800" b="1" dirty="0"/>
              <a:t>этого </a:t>
            </a:r>
            <a:r>
              <a:rPr lang="ru-RU" sz="2800" b="1" dirty="0" smtClean="0"/>
              <a:t>пострадавшему:</a:t>
            </a:r>
          </a:p>
          <a:p>
            <a:pPr>
              <a:lnSpc>
                <a:spcPct val="80000"/>
              </a:lnSpc>
              <a:buFontTx/>
              <a:buChar char="-"/>
              <a:defRPr/>
            </a:pPr>
            <a:r>
              <a:rPr lang="ru-RU" sz="2800" b="1" dirty="0" smtClean="0">
                <a:solidFill>
                  <a:srgbClr val="00B050"/>
                </a:solidFill>
              </a:rPr>
              <a:t>дают </a:t>
            </a:r>
            <a:r>
              <a:rPr lang="ru-RU" sz="2800" b="1" dirty="0">
                <a:solidFill>
                  <a:srgbClr val="00B050"/>
                </a:solidFill>
              </a:rPr>
              <a:t>обезболивающие </a:t>
            </a:r>
            <a:r>
              <a:rPr lang="ru-RU" sz="2800" b="1" dirty="0"/>
              <a:t>средства, </a:t>
            </a:r>
            <a:endParaRPr lang="ru-RU" sz="2800" b="1" dirty="0" smtClean="0"/>
          </a:p>
          <a:p>
            <a:pPr>
              <a:lnSpc>
                <a:spcPct val="80000"/>
              </a:lnSpc>
              <a:buFontTx/>
              <a:buChar char="-"/>
              <a:defRPr/>
            </a:pPr>
            <a:r>
              <a:rPr lang="ru-RU" sz="2800" b="1" dirty="0" smtClean="0"/>
              <a:t>на </a:t>
            </a:r>
            <a:r>
              <a:rPr lang="ru-RU" sz="2800" b="1" dirty="0"/>
              <a:t>поврежденный сустав </a:t>
            </a:r>
            <a:r>
              <a:rPr lang="ru-RU" sz="2800" b="1" dirty="0">
                <a:solidFill>
                  <a:srgbClr val="00B050"/>
                </a:solidFill>
              </a:rPr>
              <a:t>кладут </a:t>
            </a:r>
            <a:r>
              <a:rPr lang="ru-RU" sz="2800" b="1" dirty="0" smtClean="0">
                <a:solidFill>
                  <a:srgbClr val="00B050"/>
                </a:solidFill>
              </a:rPr>
              <a:t>холод,</a:t>
            </a:r>
          </a:p>
          <a:p>
            <a:pPr>
              <a:lnSpc>
                <a:spcPct val="80000"/>
              </a:lnSpc>
              <a:buFontTx/>
              <a:buChar char="-"/>
              <a:defRPr/>
            </a:pPr>
            <a:r>
              <a:rPr lang="ru-RU" sz="2800" b="1" dirty="0" smtClean="0">
                <a:solidFill>
                  <a:srgbClr val="00B050"/>
                </a:solidFill>
              </a:rPr>
              <a:t>фиксируют </a:t>
            </a:r>
            <a:r>
              <a:rPr lang="ru-RU" sz="2800" b="1" dirty="0">
                <a:solidFill>
                  <a:srgbClr val="00B050"/>
                </a:solidFill>
              </a:rPr>
              <a:t>конечность </a:t>
            </a:r>
            <a:r>
              <a:rPr lang="ru-RU" sz="2800" b="1" dirty="0" smtClean="0">
                <a:solidFill>
                  <a:srgbClr val="00B050"/>
                </a:solidFill>
              </a:rPr>
              <a:t>- </a:t>
            </a:r>
            <a:r>
              <a:rPr lang="ru-RU" sz="2800" b="1" dirty="0"/>
              <a:t>руку подвешивают на косынку или прибинтовывают к груди, а ногу обкладывают мягкими предметами в том положении, в котором она оказалась. </a:t>
            </a:r>
            <a:r>
              <a:rPr lang="ru-RU" sz="3200" dirty="0"/>
              <a:t/>
            </a:r>
            <a:br>
              <a:rPr lang="ru-RU" sz="3200" dirty="0"/>
            </a:br>
            <a:endParaRPr lang="ru-RU" sz="3200" dirty="0" smtClean="0"/>
          </a:p>
          <a:p>
            <a:pPr>
              <a:lnSpc>
                <a:spcPct val="80000"/>
              </a:lnSpc>
              <a:buFont typeface="Wingdings" pitchFamily="2" charset="2"/>
              <a:buNone/>
              <a:defRPr/>
            </a:pPr>
            <a:r>
              <a:rPr lang="ru-RU" sz="3200" dirty="0" smtClean="0"/>
              <a:t> </a:t>
            </a:r>
            <a:r>
              <a:rPr lang="ru-RU" sz="3200" dirty="0" smtClean="0">
                <a:solidFill>
                  <a:srgbClr val="FF0000"/>
                </a:solidFill>
              </a:rPr>
              <a:t>Внимание! </a:t>
            </a:r>
            <a:r>
              <a:rPr lang="ru-RU" sz="3200" b="1" i="1" dirty="0" smtClean="0">
                <a:solidFill>
                  <a:srgbClr val="FF0000"/>
                </a:solidFill>
              </a:rPr>
              <a:t>Нельзя пытаться вправлять вывихи самостоятельно!</a:t>
            </a:r>
            <a:r>
              <a:rPr lang="ru-RU" sz="3200" dirty="0" smtClean="0">
                <a:solidFill>
                  <a:srgbClr val="FF0000"/>
                </a:solidFill>
              </a:rPr>
              <a:t> </a:t>
            </a:r>
          </a:p>
          <a:p>
            <a:pPr>
              <a:lnSpc>
                <a:spcPct val="80000"/>
              </a:lnSpc>
              <a:buFontTx/>
              <a:buChar char="-"/>
              <a:defRPr/>
            </a:pPr>
            <a:endParaRPr lang="ru-RU" sz="3200"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47347" y="1"/>
            <a:ext cx="7781192" cy="2214563"/>
          </a:xfrm>
        </p:spPr>
        <p:txBody>
          <a:bodyPr>
            <a:normAutofit fontScale="90000"/>
          </a:bodyPr>
          <a:lstStyle/>
          <a:p>
            <a:pPr algn="ctr">
              <a:defRPr/>
            </a:pPr>
            <a:r>
              <a:rPr lang="ru-RU" sz="2700" dirty="0">
                <a:solidFill>
                  <a:srgbClr val="00B050"/>
                </a:solidFill>
                <a:latin typeface="Arial Black" pitchFamily="34" charset="0"/>
              </a:rPr>
              <a:t>Перелом – полное или частичное нарушение целостности </a:t>
            </a:r>
            <a:r>
              <a:rPr lang="ru-RU" sz="2700" dirty="0" smtClean="0">
                <a:solidFill>
                  <a:srgbClr val="00B050"/>
                </a:solidFill>
                <a:latin typeface="Arial Black" pitchFamily="34" charset="0"/>
              </a:rPr>
              <a:t>кости.</a:t>
            </a:r>
            <a:r>
              <a:rPr lang="ru-RU" sz="3200" dirty="0" smtClean="0"/>
              <a:t/>
            </a:r>
            <a:br>
              <a:rPr lang="ru-RU" sz="3200" dirty="0" smtClean="0"/>
            </a:br>
            <a:r>
              <a:rPr lang="ru-RU" sz="3200" dirty="0" smtClean="0">
                <a:solidFill>
                  <a:srgbClr val="92D050"/>
                </a:solidFill>
              </a:rPr>
              <a:t> </a:t>
            </a:r>
            <a:r>
              <a:rPr lang="ru-RU" sz="2000" dirty="0" smtClean="0">
                <a:solidFill>
                  <a:srgbClr val="00B050"/>
                </a:solidFill>
              </a:rPr>
              <a:t>Любая кость может быть сломана в любом месте </a:t>
            </a:r>
            <a:r>
              <a:rPr lang="ru-RU" sz="2000" dirty="0" smtClean="0"/>
              <a:t>в результате прямого давления, при изгибе и перекручивании, при действии силы, при избыточном напряжении мышц.</a:t>
            </a:r>
            <a:endParaRPr lang="ru-RU" sz="2000" dirty="0"/>
          </a:p>
        </p:txBody>
      </p:sp>
      <p:sp>
        <p:nvSpPr>
          <p:cNvPr id="35843" name="Rectangle 3"/>
          <p:cNvSpPr>
            <a:spLocks noGrp="1" noChangeArrowheads="1"/>
          </p:cNvSpPr>
          <p:nvPr>
            <p:ph type="body" sz="half" idx="1"/>
          </p:nvPr>
        </p:nvSpPr>
        <p:spPr>
          <a:xfrm>
            <a:off x="945173" y="3000376"/>
            <a:ext cx="3546231" cy="3286125"/>
          </a:xfrm>
        </p:spPr>
        <p:txBody>
          <a:bodyPr>
            <a:normAutofit/>
          </a:bodyPr>
          <a:lstStyle/>
          <a:p>
            <a:pPr algn="ctr">
              <a:buFont typeface="Wingdings" pitchFamily="2" charset="2"/>
              <a:buNone/>
              <a:defRPr/>
            </a:pPr>
            <a:r>
              <a:rPr lang="ru-RU" sz="2400" b="1" dirty="0">
                <a:solidFill>
                  <a:schemeClr val="hlink"/>
                </a:solidFill>
              </a:rPr>
              <a:t>Различают переломы:</a:t>
            </a:r>
          </a:p>
          <a:p>
            <a:pPr algn="ctr">
              <a:buFont typeface="Wingdings" pitchFamily="2" charset="2"/>
              <a:buNone/>
              <a:defRPr/>
            </a:pPr>
            <a:endParaRPr lang="ru-RU" sz="2400" b="1" dirty="0">
              <a:solidFill>
                <a:schemeClr val="hlink"/>
              </a:solidFill>
            </a:endParaRPr>
          </a:p>
          <a:p>
            <a:pPr algn="ctr">
              <a:defRPr/>
            </a:pPr>
            <a:r>
              <a:rPr lang="ru-RU" sz="2400" b="1" dirty="0">
                <a:solidFill>
                  <a:schemeClr val="hlink"/>
                </a:solidFill>
              </a:rPr>
              <a:t>Закрытые </a:t>
            </a:r>
          </a:p>
          <a:p>
            <a:pPr algn="ctr">
              <a:buFont typeface="Wingdings" pitchFamily="2" charset="2"/>
              <a:buNone/>
              <a:defRPr/>
            </a:pPr>
            <a:r>
              <a:rPr lang="ru-RU" sz="2400" b="1" dirty="0">
                <a:solidFill>
                  <a:schemeClr val="hlink"/>
                </a:solidFill>
              </a:rPr>
              <a:t> </a:t>
            </a:r>
          </a:p>
          <a:p>
            <a:pPr algn="ctr">
              <a:defRPr/>
            </a:pPr>
            <a:endParaRPr lang="ru-RU" sz="2400" b="1" dirty="0">
              <a:solidFill>
                <a:schemeClr val="hlink"/>
              </a:solidFill>
            </a:endParaRPr>
          </a:p>
          <a:p>
            <a:pPr algn="ctr">
              <a:buFont typeface="Wingdings" pitchFamily="2" charset="2"/>
              <a:buNone/>
              <a:defRPr/>
            </a:pPr>
            <a:endParaRPr lang="ru-RU" sz="2400" b="1" dirty="0">
              <a:solidFill>
                <a:schemeClr val="hlink"/>
              </a:solidFill>
            </a:endParaRPr>
          </a:p>
          <a:p>
            <a:pPr algn="ctr">
              <a:defRPr/>
            </a:pPr>
            <a:r>
              <a:rPr lang="ru-RU" sz="2400" b="1" dirty="0">
                <a:solidFill>
                  <a:schemeClr val="hlink"/>
                </a:solidFill>
              </a:rPr>
              <a:t>Открытые</a:t>
            </a:r>
            <a:r>
              <a:rPr lang="ru-RU" sz="2400" b="1" dirty="0">
                <a:solidFill>
                  <a:srgbClr val="000099"/>
                </a:solidFill>
              </a:rPr>
              <a:t>  </a:t>
            </a:r>
          </a:p>
        </p:txBody>
      </p:sp>
      <p:pic>
        <p:nvPicPr>
          <p:cNvPr id="71684" name="Picture 4" descr="переломы"/>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4572001" y="2176464"/>
            <a:ext cx="3486150" cy="4681537"/>
          </a:xfrm>
        </p:spPr>
      </p:pic>
    </p:spTree>
  </p:cSld>
  <p:clrMapOvr>
    <a:masterClrMapping/>
  </p:clrMapOvr>
  <p:transition>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83577" y="158750"/>
            <a:ext cx="8660423" cy="1517650"/>
          </a:xfrm>
        </p:spPr>
        <p:txBody>
          <a:bodyPr>
            <a:normAutofit/>
          </a:bodyPr>
          <a:lstStyle/>
          <a:p>
            <a:pPr algn="ctr">
              <a:defRPr/>
            </a:pPr>
            <a:r>
              <a:rPr lang="ru-RU" sz="2800" dirty="0">
                <a:solidFill>
                  <a:srgbClr val="00B050"/>
                </a:solidFill>
                <a:latin typeface="Arial Black" pitchFamily="34" charset="0"/>
              </a:rPr>
              <a:t>Абсолютные признаки </a:t>
            </a:r>
            <a:r>
              <a:rPr lang="ru-RU" sz="2800" dirty="0" smtClean="0">
                <a:solidFill>
                  <a:srgbClr val="00B050"/>
                </a:solidFill>
                <a:latin typeface="Arial Black" pitchFamily="34" charset="0"/>
              </a:rPr>
              <a:t>перелома</a:t>
            </a:r>
            <a:endParaRPr lang="ru-RU" sz="2800" dirty="0">
              <a:solidFill>
                <a:srgbClr val="00B050"/>
              </a:solidFill>
              <a:latin typeface="Arial Black" pitchFamily="34" charset="0"/>
            </a:endParaRPr>
          </a:p>
        </p:txBody>
      </p:sp>
      <p:sp>
        <p:nvSpPr>
          <p:cNvPr id="12291" name="Rectangle 3"/>
          <p:cNvSpPr>
            <a:spLocks noGrp="1" noChangeArrowheads="1"/>
          </p:cNvSpPr>
          <p:nvPr>
            <p:ph type="body" idx="1"/>
          </p:nvPr>
        </p:nvSpPr>
        <p:spPr>
          <a:xfrm>
            <a:off x="351692" y="1600201"/>
            <a:ext cx="8242789" cy="4829175"/>
          </a:xfrm>
        </p:spPr>
        <p:txBody>
          <a:bodyPr/>
          <a:lstStyle/>
          <a:p>
            <a:pPr>
              <a:lnSpc>
                <a:spcPct val="90000"/>
              </a:lnSpc>
              <a:buFont typeface="Wingdings" pitchFamily="2" charset="2"/>
              <a:buNone/>
              <a:defRPr/>
            </a:pPr>
            <a:r>
              <a:rPr lang="ru-RU" sz="2400" dirty="0"/>
              <a:t> 	</a:t>
            </a:r>
            <a:r>
              <a:rPr lang="ru-RU" sz="2800" b="1" dirty="0">
                <a:solidFill>
                  <a:srgbClr val="00B050"/>
                </a:solidFill>
                <a:effectLst/>
              </a:rPr>
              <a:t>-Патологическая подвижность </a:t>
            </a:r>
            <a:r>
              <a:rPr lang="ru-RU" sz="2800" b="1" dirty="0">
                <a:effectLst/>
              </a:rPr>
              <a:t>в месте, </a:t>
            </a:r>
            <a:r>
              <a:rPr lang="ru-RU" sz="2800" b="1" dirty="0" smtClean="0">
                <a:effectLst/>
              </a:rPr>
              <a:t>    где </a:t>
            </a:r>
            <a:r>
              <a:rPr lang="ru-RU" sz="2800" b="1" dirty="0">
                <a:effectLst/>
              </a:rPr>
              <a:t>ее быть не должно.</a:t>
            </a:r>
          </a:p>
          <a:p>
            <a:pPr>
              <a:lnSpc>
                <a:spcPct val="90000"/>
              </a:lnSpc>
              <a:buFont typeface="Wingdings" pitchFamily="2" charset="2"/>
              <a:buNone/>
              <a:defRPr/>
            </a:pPr>
            <a:r>
              <a:rPr lang="ru-RU" sz="2800" b="1" dirty="0">
                <a:effectLst/>
              </a:rPr>
              <a:t>	</a:t>
            </a:r>
            <a:r>
              <a:rPr lang="ru-RU" sz="2800" b="1" dirty="0">
                <a:solidFill>
                  <a:srgbClr val="00B050"/>
                </a:solidFill>
                <a:effectLst/>
              </a:rPr>
              <a:t>-Крепитация </a:t>
            </a:r>
            <a:r>
              <a:rPr lang="ru-RU" sz="2800" b="1" dirty="0">
                <a:effectLst/>
              </a:rPr>
              <a:t>– звук трения отломков кости друг о друга.</a:t>
            </a:r>
          </a:p>
          <a:p>
            <a:pPr>
              <a:lnSpc>
                <a:spcPct val="90000"/>
              </a:lnSpc>
              <a:buFont typeface="Wingdings" pitchFamily="2" charset="2"/>
              <a:buNone/>
              <a:defRPr/>
            </a:pPr>
            <a:r>
              <a:rPr lang="ru-RU" sz="2800" b="1" dirty="0">
                <a:effectLst/>
              </a:rPr>
              <a:t>	-</a:t>
            </a:r>
            <a:r>
              <a:rPr lang="ru-RU" sz="2800" b="1" dirty="0">
                <a:solidFill>
                  <a:srgbClr val="00B050"/>
                </a:solidFill>
                <a:effectLst/>
              </a:rPr>
              <a:t>Деформация конечности </a:t>
            </a:r>
            <a:r>
              <a:rPr lang="ru-RU" sz="2800" b="1" dirty="0">
                <a:effectLst/>
              </a:rPr>
              <a:t>– изменение формы в виде выступа или вдавления.</a:t>
            </a:r>
          </a:p>
          <a:p>
            <a:pPr>
              <a:lnSpc>
                <a:spcPct val="90000"/>
              </a:lnSpc>
              <a:buFont typeface="Wingdings" pitchFamily="2" charset="2"/>
              <a:buNone/>
              <a:defRPr/>
            </a:pPr>
            <a:r>
              <a:rPr lang="ru-RU" sz="2800" b="1" dirty="0">
                <a:effectLst/>
              </a:rPr>
              <a:t>	</a:t>
            </a:r>
            <a:r>
              <a:rPr lang="ru-RU" sz="2800" b="1" dirty="0">
                <a:solidFill>
                  <a:srgbClr val="00FF00"/>
                </a:solidFill>
                <a:effectLst/>
              </a:rPr>
              <a:t>-</a:t>
            </a:r>
            <a:r>
              <a:rPr lang="ru-RU" sz="2800" b="1" dirty="0">
                <a:solidFill>
                  <a:srgbClr val="00B050"/>
                </a:solidFill>
                <a:effectLst/>
              </a:rPr>
              <a:t>Усиление боли в месте перелома </a:t>
            </a:r>
            <a:r>
              <a:rPr lang="ru-RU" sz="2800" b="1" dirty="0">
                <a:effectLst/>
              </a:rPr>
              <a:t>при осевой нагрузке по конечности. </a:t>
            </a:r>
          </a:p>
          <a:p>
            <a:pPr>
              <a:lnSpc>
                <a:spcPct val="90000"/>
              </a:lnSpc>
              <a:buFont typeface="Wingdings" pitchFamily="2" charset="2"/>
              <a:buNone/>
              <a:defRPr/>
            </a:pPr>
            <a:r>
              <a:rPr lang="ru-RU" sz="2800" b="1" dirty="0">
                <a:effectLst/>
              </a:rPr>
              <a:t>	</a:t>
            </a:r>
            <a:r>
              <a:rPr lang="ru-RU" sz="2800" b="1" dirty="0">
                <a:solidFill>
                  <a:srgbClr val="00B050"/>
                </a:solidFill>
                <a:effectLst/>
              </a:rPr>
              <a:t>-Укорочение конечности </a:t>
            </a:r>
            <a:r>
              <a:rPr lang="ru-RU" sz="2800" b="1" dirty="0">
                <a:effectLst/>
              </a:rPr>
              <a:t>при смещении отломков</a:t>
            </a:r>
            <a:r>
              <a:rPr lang="ru-RU" sz="2400" b="1" dirty="0">
                <a:effectLst/>
              </a:rPr>
              <a:t>.</a:t>
            </a:r>
          </a:p>
        </p:txBody>
      </p:sp>
    </p:spTree>
  </p:cSld>
  <p:clrMapOvr>
    <a:masterClrMapping/>
  </p:clrMapOvr>
  <p:transition advTm="200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45174" y="214314"/>
            <a:ext cx="7517423" cy="1385887"/>
          </a:xfrm>
        </p:spPr>
        <p:txBody>
          <a:bodyPr>
            <a:normAutofit/>
          </a:bodyPr>
          <a:lstStyle/>
          <a:p>
            <a:pPr algn="ctr">
              <a:defRPr/>
            </a:pPr>
            <a:r>
              <a:rPr lang="ru-RU" sz="2800" dirty="0">
                <a:solidFill>
                  <a:srgbClr val="00B050"/>
                </a:solidFill>
                <a:latin typeface="Arial Black" pitchFamily="34" charset="0"/>
              </a:rPr>
              <a:t>Порядок оказания помощи при закрытых переломах</a:t>
            </a:r>
          </a:p>
        </p:txBody>
      </p:sp>
      <p:sp>
        <p:nvSpPr>
          <p:cNvPr id="38915" name="Rectangle 3"/>
          <p:cNvSpPr>
            <a:spLocks noGrp="1" noChangeArrowheads="1"/>
          </p:cNvSpPr>
          <p:nvPr>
            <p:ph type="body" idx="1"/>
          </p:nvPr>
        </p:nvSpPr>
        <p:spPr>
          <a:xfrm>
            <a:off x="457200" y="2209801"/>
            <a:ext cx="8229600" cy="3921125"/>
          </a:xfrm>
        </p:spPr>
        <p:txBody>
          <a:bodyPr/>
          <a:lstStyle/>
          <a:p>
            <a:pPr>
              <a:defRPr/>
            </a:pPr>
            <a:r>
              <a:rPr lang="ru-RU" sz="2800" b="1" dirty="0">
                <a:solidFill>
                  <a:srgbClr val="FF0000"/>
                </a:solidFill>
              </a:rPr>
              <a:t>Осмотреть пострадавшего</a:t>
            </a:r>
          </a:p>
          <a:p>
            <a:pPr>
              <a:defRPr/>
            </a:pPr>
            <a:r>
              <a:rPr lang="ru-RU" sz="2800" b="1" dirty="0">
                <a:solidFill>
                  <a:srgbClr val="FF0000"/>
                </a:solidFill>
              </a:rPr>
              <a:t>Оценить состояние пульса</a:t>
            </a:r>
          </a:p>
          <a:p>
            <a:pPr>
              <a:defRPr/>
            </a:pPr>
            <a:r>
              <a:rPr lang="ru-RU" sz="2800" b="1" dirty="0">
                <a:solidFill>
                  <a:srgbClr val="FF0000"/>
                </a:solidFill>
              </a:rPr>
              <a:t>Вызвать СМП</a:t>
            </a:r>
          </a:p>
          <a:p>
            <a:pPr>
              <a:defRPr/>
            </a:pPr>
            <a:r>
              <a:rPr lang="ru-RU" sz="2800" b="1" dirty="0">
                <a:solidFill>
                  <a:srgbClr val="FF0000"/>
                </a:solidFill>
              </a:rPr>
              <a:t>Выполнить транспортную иммобилизацию</a:t>
            </a:r>
          </a:p>
          <a:p>
            <a:pPr>
              <a:defRPr/>
            </a:pPr>
            <a:r>
              <a:rPr lang="ru-RU" sz="2800" b="1" dirty="0">
                <a:solidFill>
                  <a:srgbClr val="FF0000"/>
                </a:solidFill>
              </a:rPr>
              <a:t>Приложить холод к области травмы</a:t>
            </a:r>
          </a:p>
          <a:p>
            <a:pPr>
              <a:defRPr/>
            </a:pPr>
            <a:r>
              <a:rPr lang="ru-RU" sz="2800" b="1" dirty="0">
                <a:solidFill>
                  <a:srgbClr val="FF0000"/>
                </a:solidFill>
              </a:rPr>
              <a:t>Контролировать состояние пострадавшего</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304801"/>
            <a:ext cx="7543800" cy="766763"/>
          </a:xfrm>
        </p:spPr>
        <p:txBody>
          <a:bodyPr>
            <a:normAutofit fontScale="90000"/>
          </a:bodyPr>
          <a:lstStyle/>
          <a:p>
            <a:pPr algn="ctr">
              <a:defRPr/>
            </a:pPr>
            <a:r>
              <a:rPr lang="ru-RU" sz="3200" dirty="0" smtClean="0"/>
              <a:t/>
            </a:r>
            <a:br>
              <a:rPr lang="ru-RU" sz="3200" dirty="0" smtClean="0"/>
            </a:br>
            <a:r>
              <a:rPr lang="ru-RU" sz="2400" dirty="0" smtClean="0">
                <a:solidFill>
                  <a:srgbClr val="FF0000"/>
                </a:solidFill>
              </a:rPr>
              <a:t>Первая помощь при попадании инородного тела в дыхательные пути</a:t>
            </a:r>
            <a:br>
              <a:rPr lang="ru-RU" sz="2400" dirty="0" smtClean="0">
                <a:solidFill>
                  <a:srgbClr val="FF0000"/>
                </a:solidFill>
              </a:rPr>
            </a:br>
            <a:endParaRPr lang="ru-RU" sz="2400" dirty="0">
              <a:solidFill>
                <a:srgbClr val="FF0000"/>
              </a:solidFill>
            </a:endParaRPr>
          </a:p>
        </p:txBody>
      </p:sp>
      <p:sp>
        <p:nvSpPr>
          <p:cNvPr id="3" name="Содержимое 2"/>
          <p:cNvSpPr>
            <a:spLocks noGrp="1"/>
          </p:cNvSpPr>
          <p:nvPr>
            <p:ph idx="1"/>
          </p:nvPr>
        </p:nvSpPr>
        <p:spPr>
          <a:xfrm>
            <a:off x="1066800" y="1143001"/>
            <a:ext cx="7543800" cy="5286375"/>
          </a:xfrm>
        </p:spPr>
        <p:txBody>
          <a:bodyPr/>
          <a:lstStyle/>
          <a:p>
            <a:pPr marL="514350" indent="-514350">
              <a:buFont typeface="Wingdings" pitchFamily="2" charset="2"/>
              <a:buAutoNum type="arabicPeriod"/>
              <a:defRPr/>
            </a:pPr>
            <a:r>
              <a:rPr lang="ru-RU" sz="2000" b="1" dirty="0" smtClean="0"/>
              <a:t>Неполное перекрытие дыхательных путей –пострадавший может дышать, кашлять и говорить.</a:t>
            </a:r>
          </a:p>
          <a:p>
            <a:pPr marL="514350" indent="-514350">
              <a:buFont typeface="Wingdings" pitchFamily="2" charset="2"/>
              <a:buAutoNum type="arabicPeriod"/>
              <a:defRPr/>
            </a:pPr>
            <a:r>
              <a:rPr lang="ru-RU" sz="2000" b="1" dirty="0" smtClean="0"/>
              <a:t>Полное перекрытие – не может.</a:t>
            </a:r>
          </a:p>
          <a:p>
            <a:pPr marL="514350" indent="-514350" algn="ctr">
              <a:buFont typeface="Wingdings" pitchFamily="2" charset="2"/>
              <a:buNone/>
              <a:defRPr/>
            </a:pPr>
            <a:r>
              <a:rPr lang="ru-RU" sz="2000" b="1" dirty="0" smtClean="0"/>
              <a:t>ПЕРВАЯ ПОМОЩЬ</a:t>
            </a:r>
          </a:p>
          <a:p>
            <a:pPr marL="514350" indent="-514350" algn="ctr">
              <a:buFont typeface="Wingdings" pitchFamily="2" charset="2"/>
              <a:buNone/>
              <a:defRPr/>
            </a:pPr>
            <a:endParaRPr lang="ru-RU" sz="1800" b="1" dirty="0" smtClean="0"/>
          </a:p>
          <a:p>
            <a:pPr marL="514350" indent="-514350">
              <a:buFont typeface="Wingdings" pitchFamily="2" charset="2"/>
              <a:buNone/>
              <a:defRPr/>
            </a:pPr>
            <a:endParaRPr lang="ru-RU" sz="1800" b="1" dirty="0" smtClean="0"/>
          </a:p>
          <a:p>
            <a:pPr marL="514350" indent="-514350">
              <a:buFont typeface="Wingdings" pitchFamily="2" charset="2"/>
              <a:buNone/>
              <a:defRPr/>
            </a:pPr>
            <a:endParaRPr lang="ru-RU" sz="2800" dirty="0"/>
          </a:p>
        </p:txBody>
      </p:sp>
      <p:pic>
        <p:nvPicPr>
          <p:cNvPr id="78852" name="Рисунок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16923" y="2500314"/>
            <a:ext cx="2416420" cy="1785937"/>
          </a:xfrm>
          <a:prstGeom prst="rect">
            <a:avLst/>
          </a:prstGeom>
          <a:noFill/>
          <a:ln w="9525">
            <a:noFill/>
            <a:miter lim="800000"/>
            <a:headEnd/>
            <a:tailEnd/>
          </a:ln>
        </p:spPr>
      </p:pic>
      <p:pic>
        <p:nvPicPr>
          <p:cNvPr id="78853" name="Рисунок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7347" y="4500563"/>
            <a:ext cx="1978269" cy="1928812"/>
          </a:xfrm>
          <a:prstGeom prst="rect">
            <a:avLst/>
          </a:prstGeom>
          <a:noFill/>
          <a:ln w="9525">
            <a:noFill/>
            <a:miter lim="800000"/>
            <a:headEnd/>
            <a:tailEnd/>
          </a:ln>
        </p:spPr>
      </p:pic>
      <p:pic>
        <p:nvPicPr>
          <p:cNvPr id="78854" name="Рисунок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18385" y="4286251"/>
            <a:ext cx="1903535" cy="2309813"/>
          </a:xfrm>
          <a:prstGeom prst="rect">
            <a:avLst/>
          </a:prstGeom>
          <a:noFill/>
          <a:ln w="9525">
            <a:noFill/>
            <a:miter lim="800000"/>
            <a:headEnd/>
            <a:tailEnd/>
          </a:ln>
        </p:spPr>
      </p:pic>
      <p:pic>
        <p:nvPicPr>
          <p:cNvPr id="78855" name="Рисунок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53155" y="4643439"/>
            <a:ext cx="2851638" cy="1760537"/>
          </a:xfrm>
          <a:prstGeom prst="rect">
            <a:avLst/>
          </a:prstGeom>
          <a:noFill/>
          <a:ln w="9525">
            <a:noFill/>
            <a:miter lim="800000"/>
            <a:headEnd/>
            <a:tailEnd/>
          </a:ln>
        </p:spPr>
      </p:pic>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304800"/>
            <a:ext cx="7543800" cy="552450"/>
          </a:xfrm>
        </p:spPr>
        <p:txBody>
          <a:bodyPr>
            <a:normAutofit fontScale="90000"/>
          </a:bodyPr>
          <a:lstStyle/>
          <a:p>
            <a:pPr algn="ctr">
              <a:defRPr/>
            </a:pPr>
            <a:r>
              <a:rPr lang="ru-RU" sz="3200" dirty="0" smtClean="0"/>
              <a:t/>
            </a:r>
            <a:br>
              <a:rPr lang="ru-RU" sz="3200" dirty="0" smtClean="0"/>
            </a:br>
            <a:r>
              <a:rPr lang="ru-RU" sz="3200" dirty="0" smtClean="0">
                <a:solidFill>
                  <a:srgbClr val="FF0000"/>
                </a:solidFill>
              </a:rPr>
              <a:t>ОХЛАЖДЕНИЕ (ГИПОТЕРМИЯ)</a:t>
            </a:r>
            <a:br>
              <a:rPr lang="ru-RU" sz="3200" dirty="0" smtClean="0">
                <a:solidFill>
                  <a:srgbClr val="FF0000"/>
                </a:solidFill>
              </a:rPr>
            </a:br>
            <a:endParaRPr lang="ru-RU" sz="3200" dirty="0">
              <a:solidFill>
                <a:srgbClr val="FF0000"/>
              </a:solidFill>
            </a:endParaRPr>
          </a:p>
        </p:txBody>
      </p:sp>
      <p:sp>
        <p:nvSpPr>
          <p:cNvPr id="3" name="Содержимое 2"/>
          <p:cNvSpPr>
            <a:spLocks noGrp="1"/>
          </p:cNvSpPr>
          <p:nvPr>
            <p:ph idx="1"/>
          </p:nvPr>
        </p:nvSpPr>
        <p:spPr>
          <a:xfrm>
            <a:off x="1066800" y="928688"/>
            <a:ext cx="7543800" cy="5357812"/>
          </a:xfrm>
        </p:spPr>
        <p:txBody>
          <a:bodyPr>
            <a:normAutofit fontScale="92500" lnSpcReduction="20000"/>
          </a:bodyPr>
          <a:lstStyle/>
          <a:p>
            <a:pPr algn="ctr">
              <a:buFont typeface="Wingdings" pitchFamily="2" charset="2"/>
              <a:buNone/>
              <a:defRPr/>
            </a:pPr>
            <a:r>
              <a:rPr lang="ru-RU" sz="1700" b="1" dirty="0" smtClean="0"/>
              <a:t>СИМПТОМЫ ГИПОТЕРМИИ</a:t>
            </a:r>
          </a:p>
          <a:p>
            <a:pPr marL="457200" indent="-457200">
              <a:buFont typeface="Wingdings" pitchFamily="2" charset="2"/>
              <a:buAutoNum type="arabicPeriod"/>
              <a:defRPr/>
            </a:pPr>
            <a:r>
              <a:rPr lang="ru-RU" sz="1900" b="1" dirty="0" smtClean="0">
                <a:latin typeface="Arial Black" pitchFamily="34" charset="0"/>
              </a:rPr>
              <a:t>Холодная, сухая, бледная кожа.</a:t>
            </a:r>
          </a:p>
          <a:p>
            <a:pPr marL="457200" indent="-457200">
              <a:buFont typeface="Wingdings" pitchFamily="2" charset="2"/>
              <a:buAutoNum type="arabicPeriod"/>
              <a:defRPr/>
            </a:pPr>
            <a:r>
              <a:rPr lang="ru-RU" sz="1900" b="1" dirty="0" smtClean="0">
                <a:latin typeface="Arial Black" pitchFamily="34" charset="0"/>
              </a:rPr>
              <a:t>Вялость.</a:t>
            </a:r>
          </a:p>
          <a:p>
            <a:pPr marL="457200" indent="-457200">
              <a:buFont typeface="Wingdings" pitchFamily="2" charset="2"/>
              <a:buAutoNum type="arabicPeriod"/>
              <a:defRPr/>
            </a:pPr>
            <a:r>
              <a:rPr lang="ru-RU" sz="1900" b="1" dirty="0" smtClean="0">
                <a:latin typeface="Arial Black" pitchFamily="34" charset="0"/>
              </a:rPr>
              <a:t>Дрожь.</a:t>
            </a:r>
          </a:p>
          <a:p>
            <a:pPr marL="457200" indent="-457200">
              <a:buFont typeface="Wingdings" pitchFamily="2" charset="2"/>
              <a:buAutoNum type="arabicPeriod"/>
              <a:defRPr/>
            </a:pPr>
            <a:r>
              <a:rPr lang="ru-RU" sz="1900" b="1" dirty="0" smtClean="0">
                <a:latin typeface="Arial Black" pitchFamily="34" charset="0"/>
              </a:rPr>
              <a:t>Дыхание редкое и поверхностное.</a:t>
            </a:r>
          </a:p>
          <a:p>
            <a:pPr marL="457200" indent="-457200">
              <a:buFont typeface="Wingdings" pitchFamily="2" charset="2"/>
              <a:buAutoNum type="arabicPeriod"/>
              <a:defRPr/>
            </a:pPr>
            <a:r>
              <a:rPr lang="ru-RU" sz="1900" b="1" dirty="0" smtClean="0">
                <a:latin typeface="Arial Black" pitchFamily="34" charset="0"/>
              </a:rPr>
              <a:t>Пульс замедляется, становится слабым.</a:t>
            </a:r>
          </a:p>
          <a:p>
            <a:pPr marL="457200" indent="-457200">
              <a:buFont typeface="Wingdings" pitchFamily="2" charset="2"/>
              <a:buAutoNum type="arabicPeriod"/>
              <a:defRPr/>
            </a:pPr>
            <a:r>
              <a:rPr lang="ru-RU" sz="1900" b="1" dirty="0" smtClean="0">
                <a:latin typeface="Arial Black" pitchFamily="34" charset="0"/>
              </a:rPr>
              <a:t>Дезориентация, неадекватное поведение, сонливость, а затем потеря сознания.</a:t>
            </a:r>
          </a:p>
          <a:p>
            <a:pPr marL="457200" indent="-457200">
              <a:buFont typeface="Wingdings" pitchFamily="2" charset="2"/>
              <a:buNone/>
              <a:defRPr/>
            </a:pPr>
            <a:r>
              <a:rPr lang="ru-RU" sz="1900" b="1" dirty="0" smtClean="0">
                <a:latin typeface="Arial Black" pitchFamily="34" charset="0"/>
              </a:rPr>
              <a:t>Если не оказать помощь, наступает смерть. </a:t>
            </a:r>
          </a:p>
          <a:p>
            <a:pPr algn="ctr">
              <a:buFont typeface="Wingdings" pitchFamily="2" charset="2"/>
              <a:buNone/>
              <a:defRPr/>
            </a:pPr>
            <a:r>
              <a:rPr lang="ru-RU" sz="1900" b="1" dirty="0" smtClean="0">
                <a:solidFill>
                  <a:srgbClr val="FF0000"/>
                </a:solidFill>
                <a:latin typeface="Arial Black" pitchFamily="34" charset="0"/>
              </a:rPr>
              <a:t>ПЕРВАЯ ПОМОЩЬ ПРИ ОХЛАЖДЕНИИ</a:t>
            </a:r>
          </a:p>
          <a:p>
            <a:pPr marL="457200" indent="-457200">
              <a:buFont typeface="Wingdings" pitchFamily="2" charset="2"/>
              <a:buAutoNum type="arabicPeriod"/>
              <a:defRPr/>
            </a:pPr>
            <a:r>
              <a:rPr lang="ru-RU" sz="1900" b="1" dirty="0" smtClean="0">
                <a:latin typeface="Arial Black" pitchFamily="34" charset="0"/>
              </a:rPr>
              <a:t>Постепенно согреть пострадавшего ( поместить в теплую комнату, сменить влажную одежду на сухую, закутать в покрывало или одеяло спасателя,  надеть шапочку).</a:t>
            </a:r>
          </a:p>
          <a:p>
            <a:pPr marL="457200" indent="-457200">
              <a:buFont typeface="Wingdings" pitchFamily="2" charset="2"/>
              <a:buAutoNum type="arabicPeriod"/>
              <a:defRPr/>
            </a:pPr>
            <a:r>
              <a:rPr lang="ru-RU" sz="1900" b="1" dirty="0" smtClean="0">
                <a:latin typeface="Arial Black" pitchFamily="34" charset="0"/>
              </a:rPr>
              <a:t>Дать теплое питье (не горячее!) и еду (шоколад)</a:t>
            </a:r>
          </a:p>
          <a:p>
            <a:pPr algn="ctr">
              <a:buFont typeface="Wingdings" pitchFamily="2" charset="2"/>
              <a:buNone/>
              <a:defRPr/>
            </a:pPr>
            <a:r>
              <a:rPr lang="ru-RU" sz="1900" b="1" dirty="0" smtClean="0">
                <a:solidFill>
                  <a:srgbClr val="FF0000"/>
                </a:solidFill>
                <a:latin typeface="Arial Black" pitchFamily="34" charset="0"/>
              </a:rPr>
              <a:t>НЕЛЬЗЯ ДЕЛАТЬ ПРИ ПЕРЕОХЛАЖДЕНИИ!!!</a:t>
            </a:r>
          </a:p>
          <a:p>
            <a:pPr>
              <a:buFont typeface="Wingdings" pitchFamily="2" charset="2"/>
              <a:buNone/>
              <a:defRPr/>
            </a:pPr>
            <a:r>
              <a:rPr lang="ru-RU" sz="1900" b="1" dirty="0" smtClean="0">
                <a:latin typeface="Arial Black" pitchFamily="34" charset="0"/>
              </a:rPr>
              <a:t>1. Быстро разогревать тело (бутылки с горячей водой, радиатор отопления).</a:t>
            </a:r>
          </a:p>
          <a:p>
            <a:pPr>
              <a:buFont typeface="Wingdings" pitchFamily="2" charset="2"/>
              <a:buNone/>
              <a:defRPr/>
            </a:pPr>
            <a:r>
              <a:rPr lang="ru-RU" sz="1900" b="1" dirty="0" smtClean="0">
                <a:latin typeface="Arial Black" pitchFamily="34" charset="0"/>
              </a:rPr>
              <a:t>2. Массировать или растирать кожу.</a:t>
            </a:r>
          </a:p>
          <a:p>
            <a:pPr>
              <a:buFont typeface="Wingdings" pitchFamily="2" charset="2"/>
              <a:buNone/>
              <a:defRPr/>
            </a:pPr>
            <a:r>
              <a:rPr lang="ru-RU" sz="1900" b="1" dirty="0" smtClean="0">
                <a:latin typeface="Arial Black" pitchFamily="34" charset="0"/>
              </a:rPr>
              <a:t>3. Заставлять выполнять физические упражнения.</a:t>
            </a:r>
          </a:p>
          <a:p>
            <a:pPr>
              <a:buFont typeface="Wingdings" pitchFamily="2" charset="2"/>
              <a:buNone/>
              <a:defRPr/>
            </a:pPr>
            <a:endParaRPr lang="ru-RU" sz="1800" b="1" dirty="0" smtClean="0"/>
          </a:p>
          <a:p>
            <a:pPr algn="ctr">
              <a:buFont typeface="Wingdings" pitchFamily="2" charset="2"/>
              <a:buNone/>
              <a:defRPr/>
            </a:pPr>
            <a:endParaRPr lang="ru-RU" sz="2000" b="1" dirty="0" smtClean="0"/>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304800"/>
            <a:ext cx="7543800" cy="552450"/>
          </a:xfrm>
        </p:spPr>
        <p:txBody>
          <a:bodyPr>
            <a:normAutofit fontScale="90000"/>
          </a:bodyPr>
          <a:lstStyle/>
          <a:p>
            <a:pPr algn="ctr">
              <a:defRPr/>
            </a:pPr>
            <a:r>
              <a:rPr lang="ru-RU" sz="3200" dirty="0" smtClean="0">
                <a:solidFill>
                  <a:srgbClr val="FF0000"/>
                </a:solidFill>
              </a:rPr>
              <a:t>ОБМОРОЖЕНИЯ</a:t>
            </a:r>
            <a:r>
              <a:rPr lang="ru-RU" sz="3200" dirty="0" smtClean="0"/>
              <a:t> </a:t>
            </a:r>
            <a:endParaRPr lang="ru-RU" sz="3200" dirty="0"/>
          </a:p>
        </p:txBody>
      </p:sp>
      <p:sp>
        <p:nvSpPr>
          <p:cNvPr id="3" name="Содержимое 2"/>
          <p:cNvSpPr>
            <a:spLocks noGrp="1"/>
          </p:cNvSpPr>
          <p:nvPr>
            <p:ph idx="1"/>
          </p:nvPr>
        </p:nvSpPr>
        <p:spPr>
          <a:xfrm>
            <a:off x="1066800" y="1143001"/>
            <a:ext cx="7543800" cy="5072063"/>
          </a:xfrm>
        </p:spPr>
        <p:txBody>
          <a:bodyPr>
            <a:normAutofit fontScale="85000" lnSpcReduction="10000"/>
          </a:bodyPr>
          <a:lstStyle/>
          <a:p>
            <a:pPr algn="ctr">
              <a:buFont typeface="Wingdings" pitchFamily="2" charset="2"/>
              <a:buNone/>
              <a:defRPr/>
            </a:pPr>
            <a:r>
              <a:rPr lang="ru-RU" sz="2400" b="1" dirty="0" smtClean="0">
                <a:solidFill>
                  <a:srgbClr val="FF0000"/>
                </a:solidFill>
                <a:latin typeface="Arial Black" pitchFamily="34" charset="0"/>
              </a:rPr>
              <a:t>СИМПТОМЫ ОБМОРОЖЕНИЯ</a:t>
            </a:r>
          </a:p>
          <a:p>
            <a:pPr marL="457200" indent="-457200">
              <a:buFont typeface="Wingdings" pitchFamily="2" charset="2"/>
              <a:buAutoNum type="arabicPeriod"/>
              <a:defRPr/>
            </a:pPr>
            <a:r>
              <a:rPr lang="ru-RU" sz="2400" b="1" dirty="0" smtClean="0">
                <a:latin typeface="Arial Black" pitchFamily="34" charset="0"/>
              </a:rPr>
              <a:t>Покалывания и прострелы в обмороженных участках, потеря чувствительности.</a:t>
            </a:r>
          </a:p>
          <a:p>
            <a:pPr marL="457200" indent="-457200">
              <a:buFont typeface="Wingdings" pitchFamily="2" charset="2"/>
              <a:buAutoNum type="arabicPeriod"/>
              <a:defRPr/>
            </a:pPr>
            <a:r>
              <a:rPr lang="ru-RU" sz="2400" b="1" dirty="0" smtClean="0">
                <a:latin typeface="Arial Black" pitchFamily="34" charset="0"/>
              </a:rPr>
              <a:t>Кожа на вид бледная, восковидная, а на ощупь холодная и затвердевшая. </a:t>
            </a:r>
          </a:p>
          <a:p>
            <a:pPr marL="457200" indent="-457200">
              <a:buFont typeface="Wingdings" pitchFamily="2" charset="2"/>
              <a:buAutoNum type="arabicPeriod"/>
              <a:defRPr/>
            </a:pPr>
            <a:r>
              <a:rPr lang="ru-RU" sz="2400" b="1" dirty="0" smtClean="0">
                <a:latin typeface="Arial Black" pitchFamily="34" charset="0"/>
              </a:rPr>
              <a:t>Побелевший участок может покрыться синими или серыми пятнами.</a:t>
            </a:r>
          </a:p>
          <a:p>
            <a:pPr marL="457200" indent="-457200" algn="ctr">
              <a:buFont typeface="Wingdings" pitchFamily="2" charset="2"/>
              <a:buNone/>
              <a:defRPr/>
            </a:pPr>
            <a:r>
              <a:rPr lang="ru-RU" sz="2400" b="1" dirty="0" smtClean="0">
                <a:solidFill>
                  <a:srgbClr val="FF0000"/>
                </a:solidFill>
                <a:latin typeface="Arial Black" pitchFamily="34" charset="0"/>
              </a:rPr>
              <a:t>ПЕРВАЯ ПОМОЩЬ</a:t>
            </a:r>
          </a:p>
          <a:p>
            <a:pPr marL="457200" indent="-457200">
              <a:buFont typeface="Wingdings" pitchFamily="2" charset="2"/>
              <a:buAutoNum type="arabicPeriod"/>
              <a:defRPr/>
            </a:pPr>
            <a:r>
              <a:rPr lang="ru-RU" sz="2400" b="1" dirty="0" smtClean="0">
                <a:latin typeface="Arial Black" pitchFamily="34" charset="0"/>
              </a:rPr>
              <a:t>Отвести пострадавшего в теплое помещение.</a:t>
            </a:r>
          </a:p>
          <a:p>
            <a:pPr marL="457200" indent="-457200">
              <a:buFont typeface="Wingdings" pitchFamily="2" charset="2"/>
              <a:buAutoNum type="arabicPeriod"/>
              <a:defRPr/>
            </a:pPr>
            <a:r>
              <a:rPr lang="ru-RU" sz="2400" b="1" dirty="0" smtClean="0">
                <a:latin typeface="Arial Black" pitchFamily="34" charset="0"/>
              </a:rPr>
              <a:t>Постепенно согреть обмороженные участки. Руки засунуть под мышки или в пах, ноги – под мышки другого человека.</a:t>
            </a:r>
          </a:p>
          <a:p>
            <a:pPr marL="457200" indent="-457200">
              <a:buFont typeface="Wingdings" pitchFamily="2" charset="2"/>
              <a:buAutoNum type="arabicPeriod"/>
              <a:defRPr/>
            </a:pPr>
            <a:r>
              <a:rPr lang="ru-RU" sz="2400" b="1" dirty="0" smtClean="0">
                <a:latin typeface="Arial Black" pitchFamily="34" charset="0"/>
              </a:rPr>
              <a:t>Кисти и стопы поместить в таз с теплой водой, затем высушить и наложить сухую свободную </a:t>
            </a:r>
            <a:r>
              <a:rPr lang="ru-RU" sz="2400" b="1" dirty="0" err="1" smtClean="0">
                <a:latin typeface="Arial Black" pitchFamily="34" charset="0"/>
              </a:rPr>
              <a:t>неворсистую</a:t>
            </a:r>
            <a:r>
              <a:rPr lang="ru-RU" sz="2400" b="1" dirty="0" smtClean="0">
                <a:latin typeface="Arial Black" pitchFamily="34" charset="0"/>
              </a:rPr>
              <a:t>  повязку.</a:t>
            </a:r>
          </a:p>
          <a:p>
            <a:pPr marL="457200" indent="-457200">
              <a:buFont typeface="Wingdings" pitchFamily="2" charset="2"/>
              <a:buAutoNum type="arabicPeriod"/>
              <a:defRPr/>
            </a:pPr>
            <a:endParaRPr lang="ru-RU" sz="2400" dirty="0" smtClean="0"/>
          </a:p>
          <a:p>
            <a:pPr marL="457200" indent="-457200">
              <a:buFont typeface="Wingdings" pitchFamily="2" charset="2"/>
              <a:buAutoNum type="arabicPeriod"/>
              <a:defRPr/>
            </a:pPr>
            <a:endParaRPr lang="ru-RU" sz="2400" dirty="0"/>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304800"/>
            <a:ext cx="7543800" cy="338138"/>
          </a:xfrm>
        </p:spPr>
        <p:txBody>
          <a:bodyPr>
            <a:normAutofit fontScale="90000"/>
          </a:bodyPr>
          <a:lstStyle/>
          <a:p>
            <a:pPr algn="ctr">
              <a:defRPr/>
            </a:pPr>
            <a:r>
              <a:rPr lang="ru-RU" sz="3200" dirty="0" smtClean="0">
                <a:solidFill>
                  <a:srgbClr val="FF0000"/>
                </a:solidFill>
              </a:rPr>
              <a:t>ОЖОГИ</a:t>
            </a:r>
            <a:endParaRPr lang="ru-RU" sz="3200" dirty="0">
              <a:solidFill>
                <a:srgbClr val="FF0000"/>
              </a:solidFill>
            </a:endParaRPr>
          </a:p>
        </p:txBody>
      </p:sp>
      <p:sp>
        <p:nvSpPr>
          <p:cNvPr id="6" name="Содержимое 5"/>
          <p:cNvSpPr>
            <a:spLocks noGrp="1"/>
          </p:cNvSpPr>
          <p:nvPr>
            <p:ph idx="1"/>
          </p:nvPr>
        </p:nvSpPr>
        <p:spPr>
          <a:xfrm>
            <a:off x="813289" y="714376"/>
            <a:ext cx="7847134" cy="5929313"/>
          </a:xfrm>
        </p:spPr>
        <p:txBody>
          <a:bodyPr/>
          <a:lstStyle/>
          <a:p>
            <a:pPr>
              <a:buFont typeface="Wingdings" pitchFamily="2" charset="2"/>
              <a:buNone/>
              <a:defRPr/>
            </a:pPr>
            <a:r>
              <a:rPr lang="ru-RU" sz="1800" b="1" dirty="0" smtClean="0">
                <a:latin typeface="Arial Black" pitchFamily="34" charset="0"/>
              </a:rPr>
              <a:t>    </a:t>
            </a:r>
            <a:r>
              <a:rPr lang="ru-RU" sz="1800" b="1" dirty="0" smtClean="0">
                <a:solidFill>
                  <a:srgbClr val="FF0000"/>
                </a:solidFill>
                <a:latin typeface="Arial Black" pitchFamily="34" charset="0"/>
              </a:rPr>
              <a:t>Это повреждение ткани в результате воздействия   высокой температуры, электрического тока , химических веществ, радиации.   95% ожогов – это термические поражения кожи.</a:t>
            </a:r>
          </a:p>
          <a:p>
            <a:pPr>
              <a:buFont typeface="Wingdings" pitchFamily="2" charset="2"/>
              <a:buNone/>
              <a:defRPr/>
            </a:pPr>
            <a:r>
              <a:rPr lang="ru-RU" sz="1800" b="1" dirty="0" smtClean="0">
                <a:latin typeface="Arial Black" pitchFamily="34" charset="0"/>
              </a:rPr>
              <a:t>Степень поражение зависит от температуры и времени его действия </a:t>
            </a:r>
          </a:p>
          <a:p>
            <a:pPr algn="ctr">
              <a:buFont typeface="Wingdings" pitchFamily="2" charset="2"/>
              <a:buNone/>
              <a:defRPr/>
            </a:pPr>
            <a:r>
              <a:rPr lang="ru-RU" sz="1800" b="1" dirty="0" smtClean="0">
                <a:solidFill>
                  <a:srgbClr val="FF0000"/>
                </a:solidFill>
                <a:latin typeface="Arial Black" pitchFamily="34" charset="0"/>
              </a:rPr>
              <a:t>СИМПТОМЫ ОЖОГА</a:t>
            </a:r>
          </a:p>
          <a:p>
            <a:pPr marL="457200" indent="-457200">
              <a:buFont typeface="Wingdings" pitchFamily="2" charset="2"/>
              <a:buAutoNum type="arabicPeriod"/>
              <a:defRPr/>
            </a:pPr>
            <a:r>
              <a:rPr lang="ru-RU" sz="1800" b="1" dirty="0" smtClean="0">
                <a:latin typeface="Arial Black" pitchFamily="34" charset="0"/>
              </a:rPr>
              <a:t>Зуд или сильная боль в месте ожога.</a:t>
            </a:r>
          </a:p>
          <a:p>
            <a:pPr marL="457200" indent="-457200">
              <a:buFont typeface="Wingdings" pitchFamily="2" charset="2"/>
              <a:buAutoNum type="arabicPeriod"/>
              <a:defRPr/>
            </a:pPr>
            <a:r>
              <a:rPr lang="ru-RU" sz="1800" b="1" dirty="0" smtClean="0">
                <a:latin typeface="Arial Black" pitchFamily="34" charset="0"/>
              </a:rPr>
              <a:t>Покраснение и отек в месте ожога, могут                 быть пузыри, струп или обугливание.</a:t>
            </a:r>
          </a:p>
          <a:p>
            <a:pPr>
              <a:buFont typeface="Wingdings" pitchFamily="2" charset="2"/>
              <a:buNone/>
              <a:defRPr/>
            </a:pPr>
            <a:r>
              <a:rPr lang="ru-RU" sz="1800" b="1" dirty="0" smtClean="0">
                <a:latin typeface="Arial Black" pitchFamily="34" charset="0"/>
              </a:rPr>
              <a:t>   По тяжести поражения  ожоги бывают легкими, </a:t>
            </a:r>
          </a:p>
          <a:p>
            <a:pPr>
              <a:buFont typeface="Wingdings" pitchFamily="2" charset="2"/>
              <a:buNone/>
              <a:defRPr/>
            </a:pPr>
            <a:r>
              <a:rPr lang="ru-RU" sz="1800" b="1" dirty="0" smtClean="0">
                <a:latin typeface="Arial Black" pitchFamily="34" charset="0"/>
              </a:rPr>
              <a:t>средней тяжести, тяжелые и крайне тяжелые.</a:t>
            </a:r>
          </a:p>
          <a:p>
            <a:pPr>
              <a:buFont typeface="Wingdings" pitchFamily="2" charset="2"/>
              <a:buNone/>
              <a:defRPr/>
            </a:pPr>
            <a:r>
              <a:rPr lang="ru-RU" sz="1800" b="1" dirty="0" smtClean="0">
                <a:latin typeface="Arial Black" pitchFamily="34" charset="0"/>
              </a:rPr>
              <a:t>   По глубине ожоги делятся на 4 степени</a:t>
            </a:r>
          </a:p>
          <a:p>
            <a:pPr>
              <a:buFont typeface="Wingdings" pitchFamily="2" charset="2"/>
              <a:buNone/>
              <a:defRPr/>
            </a:pPr>
            <a:r>
              <a:rPr lang="ru-RU" sz="1800" b="1" dirty="0" smtClean="0">
                <a:latin typeface="Arial Black" pitchFamily="34" charset="0"/>
              </a:rPr>
              <a:t>1 – покраснение, отек кожи</a:t>
            </a:r>
          </a:p>
          <a:p>
            <a:pPr>
              <a:buFont typeface="Wingdings" pitchFamily="2" charset="2"/>
              <a:buNone/>
              <a:defRPr/>
            </a:pPr>
            <a:r>
              <a:rPr lang="ru-RU" sz="1800" b="1" dirty="0" smtClean="0">
                <a:latin typeface="Arial Black" pitchFamily="34" charset="0"/>
              </a:rPr>
              <a:t>2 – пузыри с жидкостью</a:t>
            </a:r>
          </a:p>
          <a:p>
            <a:pPr>
              <a:buFont typeface="Wingdings" pitchFamily="2" charset="2"/>
              <a:buNone/>
              <a:defRPr/>
            </a:pPr>
            <a:r>
              <a:rPr lang="ru-RU" sz="1800" b="1" dirty="0" smtClean="0">
                <a:latin typeface="Arial Black" pitchFamily="34" charset="0"/>
              </a:rPr>
              <a:t>3 – ожоговая корка (струп)</a:t>
            </a:r>
          </a:p>
          <a:p>
            <a:pPr>
              <a:buFont typeface="Wingdings" pitchFamily="2" charset="2"/>
              <a:buNone/>
              <a:defRPr/>
            </a:pPr>
            <a:r>
              <a:rPr lang="ru-RU" sz="1800" b="1" dirty="0" smtClean="0">
                <a:latin typeface="Arial Black" pitchFamily="34" charset="0"/>
              </a:rPr>
              <a:t>4 - обугливание</a:t>
            </a:r>
          </a:p>
          <a:p>
            <a:pPr marL="457200" indent="-457200">
              <a:buFont typeface="Wingdings" pitchFamily="2" charset="2"/>
              <a:buNone/>
              <a:defRPr/>
            </a:pPr>
            <a:endParaRPr lang="ru-RU" sz="2400" dirty="0" smtClean="0"/>
          </a:p>
          <a:p>
            <a:pPr marL="457200" indent="-457200">
              <a:buFont typeface="Wingdings" pitchFamily="2" charset="2"/>
              <a:buNone/>
              <a:defRPr/>
            </a:pPr>
            <a:endParaRPr lang="ru-RU" sz="2400" dirty="0" smtClean="0"/>
          </a:p>
          <a:p>
            <a:pPr marL="457200" indent="-457200">
              <a:buFont typeface="Wingdings" pitchFamily="2" charset="2"/>
              <a:buAutoNum type="arabicPeriod"/>
              <a:defRPr/>
            </a:pPr>
            <a:endParaRPr lang="ru-RU" sz="2400" dirty="0"/>
          </a:p>
        </p:txBody>
      </p:sp>
      <p:pic>
        <p:nvPicPr>
          <p:cNvPr id="82948" name="Рисунок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58082" y="2857496"/>
            <a:ext cx="1565031" cy="3436938"/>
          </a:xfrm>
          <a:prstGeom prst="rect">
            <a:avLst/>
          </a:prstGeom>
          <a:noFill/>
          <a:ln w="9525">
            <a:noFill/>
            <a:miter lim="800000"/>
            <a:headEnd/>
            <a:tailEnd/>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13289" y="571500"/>
            <a:ext cx="7187711" cy="1214438"/>
          </a:xfrm>
        </p:spPr>
        <p:txBody>
          <a:bodyPr>
            <a:normAutofit/>
          </a:bodyPr>
          <a:lstStyle/>
          <a:p>
            <a:pPr algn="ctr">
              <a:defRPr/>
            </a:pPr>
            <a:r>
              <a:rPr lang="ru-RU" sz="2800" dirty="0" smtClean="0">
                <a:solidFill>
                  <a:srgbClr val="00B050"/>
                </a:solidFill>
                <a:latin typeface="Arial Black" pitchFamily="34" charset="0"/>
              </a:rPr>
              <a:t>Задачи </a:t>
            </a:r>
            <a:r>
              <a:rPr lang="ru-RU" sz="2800" dirty="0">
                <a:solidFill>
                  <a:srgbClr val="00B050"/>
                </a:solidFill>
                <a:latin typeface="Arial Black" pitchFamily="34" charset="0"/>
              </a:rPr>
              <a:t>первой </a:t>
            </a:r>
            <a:r>
              <a:rPr lang="ru-RU" sz="2800" dirty="0" smtClean="0">
                <a:solidFill>
                  <a:srgbClr val="00B050"/>
                </a:solidFill>
                <a:latin typeface="Arial Black" pitchFamily="34" charset="0"/>
              </a:rPr>
              <a:t>помощи пострадавшим</a:t>
            </a:r>
            <a:endParaRPr lang="ru-RU" sz="2800" dirty="0">
              <a:solidFill>
                <a:srgbClr val="00B050"/>
              </a:solidFill>
              <a:latin typeface="Arial Black" pitchFamily="34" charset="0"/>
            </a:endParaRPr>
          </a:p>
        </p:txBody>
      </p:sp>
      <p:sp>
        <p:nvSpPr>
          <p:cNvPr id="11267" name="Rectangle 3"/>
          <p:cNvSpPr>
            <a:spLocks noGrp="1" noChangeArrowheads="1"/>
          </p:cNvSpPr>
          <p:nvPr>
            <p:ph type="body" idx="1"/>
          </p:nvPr>
        </p:nvSpPr>
        <p:spPr>
          <a:xfrm>
            <a:off x="747346" y="1828800"/>
            <a:ext cx="7913077" cy="4457700"/>
          </a:xfrm>
        </p:spPr>
        <p:txBody>
          <a:bodyPr>
            <a:normAutofit lnSpcReduction="10000"/>
          </a:bodyPr>
          <a:lstStyle/>
          <a:p>
            <a:pPr>
              <a:buFont typeface="Wingdings" pitchFamily="2" charset="2"/>
              <a:buNone/>
              <a:defRPr/>
            </a:pPr>
            <a:r>
              <a:rPr lang="ru-RU" sz="3600" b="1" dirty="0"/>
              <a:t> </a:t>
            </a:r>
            <a:r>
              <a:rPr lang="ru-RU" sz="3600" b="1" dirty="0" smtClean="0"/>
              <a:t>- </a:t>
            </a:r>
            <a:r>
              <a:rPr lang="ru-RU" b="1" dirty="0" smtClean="0">
                <a:solidFill>
                  <a:srgbClr val="00B050"/>
                </a:solidFill>
                <a:latin typeface="Arial Black" pitchFamily="34" charset="0"/>
              </a:rPr>
              <a:t>восстановление</a:t>
            </a:r>
            <a:r>
              <a:rPr lang="ru-RU" b="1" dirty="0" smtClean="0">
                <a:latin typeface="Arial Black" pitchFamily="34" charset="0"/>
              </a:rPr>
              <a:t> </a:t>
            </a:r>
            <a:r>
              <a:rPr lang="ru-RU" b="1" dirty="0">
                <a:latin typeface="Arial Black" pitchFamily="34" charset="0"/>
              </a:rPr>
              <a:t>функций жизненно важных органов и систем; </a:t>
            </a:r>
          </a:p>
          <a:p>
            <a:pPr>
              <a:buFont typeface="Wingdings" pitchFamily="2" charset="2"/>
              <a:buNone/>
              <a:defRPr/>
            </a:pPr>
            <a:r>
              <a:rPr lang="ru-RU" b="1" dirty="0">
                <a:latin typeface="Arial Black" pitchFamily="34" charset="0"/>
              </a:rPr>
              <a:t> </a:t>
            </a:r>
            <a:r>
              <a:rPr lang="ru-RU" b="1" dirty="0" smtClean="0">
                <a:latin typeface="Arial Black" pitchFamily="34" charset="0"/>
              </a:rPr>
              <a:t>- </a:t>
            </a:r>
            <a:r>
              <a:rPr lang="ru-RU" b="1" dirty="0" smtClean="0">
                <a:solidFill>
                  <a:srgbClr val="00B050"/>
                </a:solidFill>
                <a:latin typeface="Arial Black" pitchFamily="34" charset="0"/>
              </a:rPr>
              <a:t>облегчение</a:t>
            </a:r>
            <a:r>
              <a:rPr lang="ru-RU" b="1" dirty="0" smtClean="0">
                <a:latin typeface="Arial Black" pitchFamily="34" charset="0"/>
              </a:rPr>
              <a:t> </a:t>
            </a:r>
            <a:r>
              <a:rPr lang="ru-RU" b="1" dirty="0">
                <a:latin typeface="Arial Black" pitchFamily="34" charset="0"/>
              </a:rPr>
              <a:t>общего состояния пострадавших;</a:t>
            </a:r>
          </a:p>
          <a:p>
            <a:pPr>
              <a:buFont typeface="Wingdings" pitchFamily="2" charset="2"/>
              <a:buNone/>
              <a:defRPr/>
            </a:pPr>
            <a:r>
              <a:rPr lang="ru-RU" b="1" dirty="0">
                <a:latin typeface="Arial Black" pitchFamily="34" charset="0"/>
              </a:rPr>
              <a:t> </a:t>
            </a:r>
            <a:r>
              <a:rPr lang="ru-RU" b="1" dirty="0" smtClean="0">
                <a:latin typeface="Arial Black" pitchFamily="34" charset="0"/>
              </a:rPr>
              <a:t>- </a:t>
            </a:r>
            <a:r>
              <a:rPr lang="ru-RU" b="1" dirty="0" smtClean="0">
                <a:solidFill>
                  <a:srgbClr val="00B050"/>
                </a:solidFill>
                <a:latin typeface="Arial Black" pitchFamily="34" charset="0"/>
              </a:rPr>
              <a:t>защита</a:t>
            </a:r>
            <a:r>
              <a:rPr lang="ru-RU" b="1" dirty="0" smtClean="0">
                <a:latin typeface="Arial Black" pitchFamily="34" charset="0"/>
              </a:rPr>
              <a:t> </a:t>
            </a:r>
            <a:r>
              <a:rPr lang="ru-RU" b="1" dirty="0">
                <a:latin typeface="Arial Black" pitchFamily="34" charset="0"/>
              </a:rPr>
              <a:t>от неблагоприятных воздействий окружающей среды.</a:t>
            </a:r>
          </a:p>
          <a:p>
            <a:pPr algn="ctr">
              <a:buFont typeface="Wingdings" pitchFamily="2" charset="2"/>
              <a:buNone/>
              <a:defRPr/>
            </a:pPr>
            <a:r>
              <a:rPr lang="ru-RU" dirty="0"/>
              <a:t>      </a:t>
            </a:r>
          </a:p>
        </p:txBody>
      </p:sp>
    </p:spTree>
  </p:cSld>
  <p:clrMapOvr>
    <a:masterClrMapping/>
  </p:clrMapOvr>
  <p:transition advTm="2000">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304800"/>
            <a:ext cx="7543800" cy="552450"/>
          </a:xfrm>
        </p:spPr>
        <p:txBody>
          <a:bodyPr>
            <a:normAutofit fontScale="90000"/>
          </a:bodyPr>
          <a:lstStyle/>
          <a:p>
            <a:pPr algn="ctr">
              <a:defRPr/>
            </a:pPr>
            <a:r>
              <a:rPr lang="ru-RU" sz="3200" dirty="0" smtClean="0"/>
              <a:t/>
            </a:r>
            <a:br>
              <a:rPr lang="ru-RU" sz="3200" dirty="0" smtClean="0"/>
            </a:br>
            <a:r>
              <a:rPr lang="ru-RU" sz="2700" dirty="0" smtClean="0">
                <a:solidFill>
                  <a:srgbClr val="FF0000"/>
                </a:solidFill>
                <a:latin typeface="Arial Black" pitchFamily="34" charset="0"/>
              </a:rPr>
              <a:t>ПЕРВАЯ ПОМОЩЬ ПРИ ОЖОГАХ</a:t>
            </a:r>
            <a:br>
              <a:rPr lang="ru-RU" sz="2700" dirty="0" smtClean="0">
                <a:solidFill>
                  <a:srgbClr val="FF0000"/>
                </a:solidFill>
                <a:latin typeface="Arial Black" pitchFamily="34" charset="0"/>
              </a:rPr>
            </a:br>
            <a:endParaRPr lang="ru-RU" sz="2700" dirty="0">
              <a:solidFill>
                <a:srgbClr val="FF0000"/>
              </a:solidFill>
              <a:latin typeface="Arial Black" pitchFamily="34" charset="0"/>
            </a:endParaRPr>
          </a:p>
        </p:txBody>
      </p:sp>
      <p:sp>
        <p:nvSpPr>
          <p:cNvPr id="3" name="Содержимое 2"/>
          <p:cNvSpPr>
            <a:spLocks noGrp="1"/>
          </p:cNvSpPr>
          <p:nvPr>
            <p:ph idx="1"/>
          </p:nvPr>
        </p:nvSpPr>
        <p:spPr>
          <a:xfrm>
            <a:off x="1066800" y="857251"/>
            <a:ext cx="7543800" cy="5572125"/>
          </a:xfrm>
        </p:spPr>
        <p:txBody>
          <a:bodyPr>
            <a:normAutofit fontScale="92500" lnSpcReduction="20000"/>
          </a:bodyPr>
          <a:lstStyle/>
          <a:p>
            <a:pPr marL="457200" indent="-457200">
              <a:buFont typeface="Wingdings" pitchFamily="2" charset="2"/>
              <a:buNone/>
              <a:defRPr/>
            </a:pPr>
            <a:r>
              <a:rPr lang="ru-RU" sz="2000" b="1" dirty="0" smtClean="0">
                <a:latin typeface="Arial Black" pitchFamily="34" charset="0"/>
              </a:rPr>
              <a:t>Примерную площадь ожога можно определить с помощью ладони, которая составляет 1% площади тела.</a:t>
            </a:r>
          </a:p>
          <a:p>
            <a:pPr marL="457200" indent="-457200" algn="ctr">
              <a:buFont typeface="Wingdings" pitchFamily="2" charset="2"/>
              <a:buNone/>
              <a:defRPr/>
            </a:pPr>
            <a:r>
              <a:rPr lang="ru-RU" sz="2000" b="1" dirty="0" smtClean="0">
                <a:solidFill>
                  <a:srgbClr val="FF0000"/>
                </a:solidFill>
                <a:latin typeface="Arial Black" pitchFamily="34" charset="0"/>
              </a:rPr>
              <a:t>ПЕРВАЯ ПОМОЩЬ</a:t>
            </a:r>
          </a:p>
          <a:p>
            <a:pPr marL="457200" indent="-457200">
              <a:buFont typeface="Wingdings" pitchFamily="2" charset="2"/>
              <a:buAutoNum type="arabicPeriod"/>
              <a:defRPr/>
            </a:pPr>
            <a:r>
              <a:rPr lang="ru-RU" sz="2000" b="1" dirty="0" smtClean="0">
                <a:latin typeface="Arial Black" pitchFamily="34" charset="0"/>
              </a:rPr>
              <a:t>Охладить ожог холодной водой не менее 10 минут.</a:t>
            </a:r>
          </a:p>
          <a:p>
            <a:pPr marL="457200" indent="-457200">
              <a:buFont typeface="Wingdings" pitchFamily="2" charset="2"/>
              <a:buAutoNum type="arabicPeriod"/>
              <a:defRPr/>
            </a:pPr>
            <a:r>
              <a:rPr lang="ru-RU" sz="2000" b="1" dirty="0" smtClean="0">
                <a:latin typeface="Arial Black" pitchFamily="34" charset="0"/>
              </a:rPr>
              <a:t>Освободить место ожога от одежды, если она не пристала.</a:t>
            </a:r>
          </a:p>
          <a:p>
            <a:pPr marL="457200" indent="-457200">
              <a:buFont typeface="Wingdings" pitchFamily="2" charset="2"/>
              <a:buAutoNum type="arabicPeriod"/>
              <a:defRPr/>
            </a:pPr>
            <a:r>
              <a:rPr lang="ru-RU" sz="2000" b="1" dirty="0" smtClean="0">
                <a:latin typeface="Arial Black" pitchFamily="34" charset="0"/>
              </a:rPr>
              <a:t>Защитить место ожога. Прикрыть место ожога пленкой, стерильным бинтом или </a:t>
            </a:r>
            <a:r>
              <a:rPr lang="ru-RU" sz="2000" b="1" dirty="0" err="1" smtClean="0">
                <a:latin typeface="Arial Black" pitchFamily="34" charset="0"/>
              </a:rPr>
              <a:t>неворсистой</a:t>
            </a:r>
            <a:r>
              <a:rPr lang="ru-RU" sz="2000" b="1" dirty="0" smtClean="0">
                <a:latin typeface="Arial Black" pitchFamily="34" charset="0"/>
              </a:rPr>
              <a:t> тканью.</a:t>
            </a:r>
          </a:p>
          <a:p>
            <a:pPr marL="457200" indent="-457200">
              <a:buFont typeface="Wingdings" pitchFamily="2" charset="2"/>
              <a:buAutoNum type="arabicPeriod"/>
              <a:defRPr/>
            </a:pPr>
            <a:r>
              <a:rPr lang="ru-RU" sz="2000" b="1" dirty="0" smtClean="0">
                <a:latin typeface="Arial Black" pitchFamily="34" charset="0"/>
              </a:rPr>
              <a:t>Уложить пострадавшего.</a:t>
            </a:r>
          </a:p>
          <a:p>
            <a:pPr marL="457200" indent="-457200">
              <a:buFont typeface="Wingdings" pitchFamily="2" charset="2"/>
              <a:buAutoNum type="arabicPeriod"/>
              <a:defRPr/>
            </a:pPr>
            <a:r>
              <a:rPr lang="ru-RU" sz="2000" b="1" dirty="0" smtClean="0">
                <a:latin typeface="Arial Black" pitchFamily="34" charset="0"/>
              </a:rPr>
              <a:t>При глубоких ожогах площадью более 2,5 см – обратиться к врачу</a:t>
            </a:r>
          </a:p>
          <a:p>
            <a:pPr marL="457200" indent="-457200" algn="ctr">
              <a:buFont typeface="Wingdings" pitchFamily="2" charset="2"/>
              <a:buNone/>
              <a:defRPr/>
            </a:pPr>
            <a:r>
              <a:rPr lang="ru-RU" sz="2000" dirty="0" smtClean="0">
                <a:latin typeface="Arial Black" pitchFamily="34" charset="0"/>
              </a:rPr>
              <a:t> </a:t>
            </a:r>
            <a:r>
              <a:rPr lang="ru-RU" sz="2000" b="1" dirty="0" smtClean="0">
                <a:solidFill>
                  <a:srgbClr val="FF0000"/>
                </a:solidFill>
                <a:latin typeface="Arial Black" pitchFamily="34" charset="0"/>
              </a:rPr>
              <a:t>НЕЛЬЗЯ ДЕЛАТЬ ПРИ ОЖОГАХ!!!</a:t>
            </a:r>
          </a:p>
          <a:p>
            <a:pPr marL="457200" indent="-457200">
              <a:buFont typeface="Wingdings" pitchFamily="2" charset="2"/>
              <a:buAutoNum type="arabicPeriod"/>
              <a:defRPr/>
            </a:pPr>
            <a:r>
              <a:rPr lang="ru-RU" sz="2000" b="1" dirty="0" smtClean="0">
                <a:latin typeface="Arial Black" pitchFamily="34" charset="0"/>
              </a:rPr>
              <a:t>Наклеивать на ожог лейкопластырь.</a:t>
            </a:r>
          </a:p>
          <a:p>
            <a:pPr marL="457200" indent="-457200">
              <a:buFont typeface="Wingdings" pitchFamily="2" charset="2"/>
              <a:buAutoNum type="arabicPeriod"/>
              <a:defRPr/>
            </a:pPr>
            <a:r>
              <a:rPr lang="ru-RU" sz="2000" b="1" dirty="0" smtClean="0">
                <a:latin typeface="Arial Black" pitchFamily="34" charset="0"/>
              </a:rPr>
              <a:t>Наносить на ожог гели, лосьоны и кремы.</a:t>
            </a:r>
          </a:p>
          <a:p>
            <a:pPr marL="457200" indent="-457200">
              <a:buFont typeface="Wingdings" pitchFamily="2" charset="2"/>
              <a:buAutoNum type="arabicPeriod"/>
              <a:defRPr/>
            </a:pPr>
            <a:r>
              <a:rPr lang="ru-RU" sz="2000" b="1" dirty="0" smtClean="0">
                <a:latin typeface="Arial Black" pitchFamily="34" charset="0"/>
              </a:rPr>
              <a:t>Прикасаться к ране.</a:t>
            </a:r>
          </a:p>
          <a:p>
            <a:pPr marL="457200" indent="-457200">
              <a:buFont typeface="Wingdings" pitchFamily="2" charset="2"/>
              <a:buAutoNum type="arabicPeriod"/>
              <a:defRPr/>
            </a:pPr>
            <a:r>
              <a:rPr lang="ru-RU" sz="2000" b="1" dirty="0" smtClean="0">
                <a:latin typeface="Arial Black" pitchFamily="34" charset="0"/>
              </a:rPr>
              <a:t>Вскрывать пузыри.</a:t>
            </a:r>
          </a:p>
          <a:p>
            <a:pPr marL="457200" indent="-457200">
              <a:buFont typeface="Wingdings" pitchFamily="2" charset="2"/>
              <a:buAutoNum type="arabicPeriod"/>
              <a:defRPr/>
            </a:pPr>
            <a:r>
              <a:rPr lang="ru-RU" sz="2000" b="1" dirty="0" smtClean="0">
                <a:latin typeface="Arial Black" pitchFamily="34" charset="0"/>
              </a:rPr>
              <a:t>Удалять приставшую к ожогу ткань.</a:t>
            </a:r>
            <a:endParaRPr lang="ru-RU" sz="2000" dirty="0">
              <a:latin typeface="Arial Black" pitchFamily="34" charset="0"/>
            </a:endParaRP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304801"/>
            <a:ext cx="7543800" cy="981075"/>
          </a:xfrm>
        </p:spPr>
        <p:txBody>
          <a:bodyPr>
            <a:normAutofit fontScale="90000"/>
          </a:bodyPr>
          <a:lstStyle/>
          <a:p>
            <a:pPr algn="ctr">
              <a:defRPr/>
            </a:pPr>
            <a:r>
              <a:rPr lang="ru-RU" sz="3200" dirty="0" smtClean="0"/>
              <a:t/>
            </a:r>
            <a:br>
              <a:rPr lang="ru-RU" sz="3200" dirty="0" smtClean="0"/>
            </a:br>
            <a:r>
              <a:rPr lang="ru-RU" sz="2700" dirty="0" smtClean="0">
                <a:solidFill>
                  <a:srgbClr val="FF0000"/>
                </a:solidFill>
                <a:latin typeface="Arial Black" pitchFamily="34" charset="0"/>
              </a:rPr>
              <a:t>Первая помощь при тепловом и солнечном ударе</a:t>
            </a:r>
            <a:br>
              <a:rPr lang="ru-RU" sz="2700" dirty="0" smtClean="0">
                <a:solidFill>
                  <a:srgbClr val="FF0000"/>
                </a:solidFill>
                <a:latin typeface="Arial Black" pitchFamily="34" charset="0"/>
              </a:rPr>
            </a:br>
            <a:endParaRPr lang="ru-RU" sz="2700" dirty="0">
              <a:solidFill>
                <a:srgbClr val="FF0000"/>
              </a:solidFill>
              <a:latin typeface="Arial Black" pitchFamily="34" charset="0"/>
            </a:endParaRPr>
          </a:p>
        </p:txBody>
      </p:sp>
      <p:sp>
        <p:nvSpPr>
          <p:cNvPr id="3" name="Содержимое 2"/>
          <p:cNvSpPr>
            <a:spLocks noGrp="1"/>
          </p:cNvSpPr>
          <p:nvPr>
            <p:ph idx="1"/>
          </p:nvPr>
        </p:nvSpPr>
        <p:spPr>
          <a:xfrm>
            <a:off x="1066800" y="1357313"/>
            <a:ext cx="7543800" cy="5143500"/>
          </a:xfrm>
        </p:spPr>
        <p:txBody>
          <a:bodyPr/>
          <a:lstStyle/>
          <a:p>
            <a:pPr>
              <a:buFont typeface="Wingdings" pitchFamily="2" charset="2"/>
              <a:buNone/>
              <a:defRPr/>
            </a:pPr>
            <a:r>
              <a:rPr lang="ru-RU" sz="2400" b="1" dirty="0" smtClean="0"/>
              <a:t>Отнести в прохладное место. Напоить холодной водой. Уложить. Приложить холод к голове, груди, животу, стопам и ладоням. Ноги приподнять.</a:t>
            </a:r>
          </a:p>
          <a:p>
            <a:pPr>
              <a:buFont typeface="Wingdings" pitchFamily="2" charset="2"/>
              <a:buNone/>
              <a:defRPr/>
            </a:pPr>
            <a:endParaRPr lang="ru-RU" sz="2400" b="1" dirty="0"/>
          </a:p>
        </p:txBody>
      </p:sp>
      <p:pic>
        <p:nvPicPr>
          <p:cNvPr id="88068" name="Рисунок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66193" y="2905126"/>
            <a:ext cx="5813181" cy="3667125"/>
          </a:xfrm>
          <a:prstGeom prst="rect">
            <a:avLst/>
          </a:prstGeom>
          <a:noFill/>
          <a:ln w="9525">
            <a:noFill/>
            <a:miter lim="800000"/>
            <a:headEnd/>
            <a:tailEnd/>
          </a:ln>
        </p:spPr>
      </p:pic>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304801"/>
            <a:ext cx="7543800" cy="695325"/>
          </a:xfrm>
        </p:spPr>
        <p:txBody>
          <a:bodyPr/>
          <a:lstStyle/>
          <a:p>
            <a:pPr>
              <a:defRPr/>
            </a:pPr>
            <a:r>
              <a:rPr lang="ru-RU" sz="3000" dirty="0" smtClean="0">
                <a:solidFill>
                  <a:srgbClr val="FF0000"/>
                </a:solidFill>
              </a:rPr>
              <a:t>ТРАНСПОРТИРОВКА ПОСТРАДАВШЕГО</a:t>
            </a:r>
            <a:endParaRPr lang="ru-RU" sz="3000" dirty="0">
              <a:solidFill>
                <a:srgbClr val="FF0000"/>
              </a:solidFill>
            </a:endParaRPr>
          </a:p>
        </p:txBody>
      </p:sp>
      <p:sp>
        <p:nvSpPr>
          <p:cNvPr id="3" name="Содержимое 2"/>
          <p:cNvSpPr>
            <a:spLocks noGrp="1"/>
          </p:cNvSpPr>
          <p:nvPr>
            <p:ph idx="1"/>
          </p:nvPr>
        </p:nvSpPr>
        <p:spPr>
          <a:xfrm>
            <a:off x="1066800" y="1000126"/>
            <a:ext cx="7543800" cy="5095875"/>
          </a:xfrm>
        </p:spPr>
        <p:txBody>
          <a:bodyPr>
            <a:normAutofit lnSpcReduction="10000"/>
          </a:bodyPr>
          <a:lstStyle/>
          <a:p>
            <a:pPr algn="ctr">
              <a:buFont typeface="Wingdings" pitchFamily="2" charset="2"/>
              <a:buNone/>
              <a:defRPr/>
            </a:pPr>
            <a:r>
              <a:rPr lang="ru-RU" sz="2000" b="1" dirty="0" smtClean="0"/>
              <a:t>ПРАВИЛА ТРАНСПОРТИРОВКИ</a:t>
            </a:r>
          </a:p>
          <a:p>
            <a:pPr>
              <a:buFont typeface="Wingdings" pitchFamily="2" charset="2"/>
              <a:buNone/>
              <a:defRPr/>
            </a:pPr>
            <a:r>
              <a:rPr lang="ru-RU" sz="2000" b="1" dirty="0" smtClean="0"/>
              <a:t>1. Определить состояние пострадавшего.</a:t>
            </a:r>
          </a:p>
          <a:p>
            <a:pPr>
              <a:buFont typeface="Wingdings" pitchFamily="2" charset="2"/>
              <a:buNone/>
              <a:defRPr/>
            </a:pPr>
            <a:r>
              <a:rPr lang="ru-RU" sz="2000" b="1" dirty="0" smtClean="0"/>
              <a:t>2. Выбрать способ и средства транспортировки.</a:t>
            </a:r>
          </a:p>
          <a:p>
            <a:pPr>
              <a:buFont typeface="Wingdings" pitchFamily="2" charset="2"/>
              <a:buNone/>
              <a:defRPr/>
            </a:pPr>
            <a:r>
              <a:rPr lang="ru-RU" sz="2000" b="1" dirty="0" smtClean="0"/>
              <a:t>3. Выбрать маршрут движения.</a:t>
            </a:r>
          </a:p>
          <a:p>
            <a:pPr>
              <a:buFont typeface="Wingdings" pitchFamily="2" charset="2"/>
              <a:buNone/>
              <a:defRPr/>
            </a:pPr>
            <a:r>
              <a:rPr lang="ru-RU" sz="2000" b="1" dirty="0" smtClean="0"/>
              <a:t>4. Подготовить пострадавшего к транспортировке – оказать ему первую помощь, успокоить.</a:t>
            </a:r>
          </a:p>
          <a:p>
            <a:pPr>
              <a:buFont typeface="Wingdings" pitchFamily="2" charset="2"/>
              <a:buNone/>
              <a:defRPr/>
            </a:pPr>
            <a:r>
              <a:rPr lang="ru-RU" sz="2000" b="1" dirty="0" smtClean="0"/>
              <a:t>5. Обеспечить максимально возможный комфорт в процессе транспортировки.</a:t>
            </a:r>
          </a:p>
          <a:p>
            <a:pPr>
              <a:buFont typeface="Wingdings" pitchFamily="2" charset="2"/>
              <a:buNone/>
              <a:defRPr/>
            </a:pPr>
            <a:r>
              <a:rPr lang="ru-RU" sz="2000" b="1" dirty="0" smtClean="0"/>
              <a:t>6. Организовать привалы для отдыха, проведения лечебных и гигиенических мероприятий.</a:t>
            </a:r>
          </a:p>
          <a:p>
            <a:pPr>
              <a:buFont typeface="Wingdings" pitchFamily="2" charset="2"/>
              <a:buNone/>
              <a:defRPr/>
            </a:pPr>
            <a:r>
              <a:rPr lang="ru-RU" sz="2000" b="1" dirty="0" smtClean="0"/>
              <a:t>7. Контролировать состояние пострадавшего.</a:t>
            </a:r>
          </a:p>
          <a:p>
            <a:pPr>
              <a:buFont typeface="Wingdings" pitchFamily="2" charset="2"/>
              <a:buNone/>
              <a:defRPr/>
            </a:pPr>
            <a:r>
              <a:rPr lang="ru-RU" sz="2000" b="1" dirty="0" smtClean="0"/>
              <a:t>8. Обеспечить защиту пострадавшего от неблагоприятных метеорологических условий и случайного падения.</a:t>
            </a:r>
          </a:p>
          <a:p>
            <a:pPr>
              <a:buFont typeface="Wingdings" pitchFamily="2" charset="2"/>
              <a:buNone/>
              <a:defRPr/>
            </a:pPr>
            <a:r>
              <a:rPr lang="ru-RU" sz="2000" b="1" dirty="0" smtClean="0"/>
              <a:t>9. Проявляйте по отношению к пострадавшему сострадание, внимание, чуткость, укрепляйте веру в успех транспортировки и быстрое выздоровление.</a:t>
            </a:r>
            <a:endParaRPr lang="ru-RU" sz="2000" b="1" dirty="0"/>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defRPr/>
            </a:pPr>
            <a:r>
              <a:rPr lang="ru-RU" dirty="0" smtClean="0">
                <a:solidFill>
                  <a:srgbClr val="FF0000"/>
                </a:solidFill>
              </a:rPr>
              <a:t>СОСТОЯНИЯ ОРГАНИЗМА, УГРОЖАЮЩИЕ ЖИЗНИ </a:t>
            </a:r>
            <a:endParaRPr lang="ru-RU" dirty="0">
              <a:solidFill>
                <a:srgbClr val="FF0000"/>
              </a:solidFill>
            </a:endParaRPr>
          </a:p>
        </p:txBody>
      </p:sp>
      <p:sp>
        <p:nvSpPr>
          <p:cNvPr id="3" name="Содержимое 2"/>
          <p:cNvSpPr>
            <a:spLocks noGrp="1"/>
          </p:cNvSpPr>
          <p:nvPr>
            <p:ph idx="1"/>
          </p:nvPr>
        </p:nvSpPr>
        <p:spPr/>
        <p:txBody>
          <a:bodyPr/>
          <a:lstStyle/>
          <a:p>
            <a:pPr>
              <a:defRPr/>
            </a:pPr>
            <a:endParaRPr lang="ru-RU" dirty="0"/>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304801"/>
            <a:ext cx="7543800" cy="1052513"/>
          </a:xfrm>
        </p:spPr>
        <p:txBody>
          <a:bodyPr>
            <a:normAutofit fontScale="90000"/>
          </a:bodyPr>
          <a:lstStyle/>
          <a:p>
            <a:pPr>
              <a:defRPr/>
            </a:pPr>
            <a:r>
              <a:rPr lang="ru-RU" sz="3600" dirty="0" smtClean="0"/>
              <a:t/>
            </a:r>
            <a:br>
              <a:rPr lang="ru-RU" sz="3600" dirty="0" smtClean="0"/>
            </a:br>
            <a:r>
              <a:rPr lang="ru-RU" sz="3600" dirty="0" smtClean="0">
                <a:solidFill>
                  <a:srgbClr val="FF0000"/>
                </a:solidFill>
              </a:rPr>
              <a:t>Определение признаков жизни</a:t>
            </a:r>
            <a:br>
              <a:rPr lang="ru-RU" sz="3600" dirty="0" smtClean="0">
                <a:solidFill>
                  <a:srgbClr val="FF0000"/>
                </a:solidFill>
              </a:rPr>
            </a:br>
            <a:endParaRPr lang="ru-RU" sz="3600" dirty="0">
              <a:solidFill>
                <a:srgbClr val="FF0000"/>
              </a:solidFill>
            </a:endParaRPr>
          </a:p>
        </p:txBody>
      </p:sp>
      <p:sp>
        <p:nvSpPr>
          <p:cNvPr id="3" name="Содержимое 2"/>
          <p:cNvSpPr>
            <a:spLocks noGrp="1"/>
          </p:cNvSpPr>
          <p:nvPr>
            <p:ph idx="1"/>
          </p:nvPr>
        </p:nvSpPr>
        <p:spPr>
          <a:xfrm>
            <a:off x="1066800" y="1143000"/>
            <a:ext cx="7543800" cy="4953000"/>
          </a:xfrm>
        </p:spPr>
        <p:txBody>
          <a:bodyPr/>
          <a:lstStyle/>
          <a:p>
            <a:pPr marL="742950" indent="-742950">
              <a:buFont typeface="+mj-lt"/>
              <a:buAutoNum type="arabicPeriod"/>
              <a:defRPr/>
            </a:pPr>
            <a:r>
              <a:rPr lang="ru-RU" sz="2800" dirty="0" smtClean="0"/>
              <a:t>СОЗНАНИЕ</a:t>
            </a:r>
          </a:p>
          <a:p>
            <a:pPr marL="742950" indent="-742950">
              <a:buFont typeface="+mj-lt"/>
              <a:buAutoNum type="arabicPeriod"/>
              <a:defRPr/>
            </a:pPr>
            <a:r>
              <a:rPr lang="ru-RU" sz="2800" dirty="0" smtClean="0"/>
              <a:t>ДЫХАНИЕ </a:t>
            </a:r>
          </a:p>
          <a:p>
            <a:pPr marL="742950" indent="-742950">
              <a:buFont typeface="+mj-lt"/>
              <a:buAutoNum type="arabicPeriod"/>
              <a:defRPr/>
            </a:pPr>
            <a:r>
              <a:rPr lang="ru-RU" sz="2800" dirty="0" smtClean="0"/>
              <a:t>СЕРДЦЕБИЕНИЕ</a:t>
            </a:r>
          </a:p>
          <a:p>
            <a:pPr>
              <a:defRPr/>
            </a:pPr>
            <a:endParaRPr lang="ru-RU" dirty="0"/>
          </a:p>
        </p:txBody>
      </p:sp>
      <p:pic>
        <p:nvPicPr>
          <p:cNvPr id="97284" name="Рисунок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68366" y="4643439"/>
            <a:ext cx="2307980" cy="1836737"/>
          </a:xfrm>
          <a:prstGeom prst="rect">
            <a:avLst/>
          </a:prstGeom>
          <a:noFill/>
          <a:ln w="9525">
            <a:noFill/>
            <a:miter lim="800000"/>
            <a:headEnd/>
            <a:tailEnd/>
          </a:ln>
        </p:spPr>
      </p:pic>
      <p:pic>
        <p:nvPicPr>
          <p:cNvPr id="97285" name="Рисунок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2423" y="2643189"/>
            <a:ext cx="2373923" cy="1749425"/>
          </a:xfrm>
          <a:prstGeom prst="rect">
            <a:avLst/>
          </a:prstGeom>
          <a:noFill/>
          <a:ln w="9525">
            <a:noFill/>
            <a:miter lim="800000"/>
            <a:headEnd/>
            <a:tailEnd/>
          </a:ln>
        </p:spPr>
      </p:pic>
      <p:pic>
        <p:nvPicPr>
          <p:cNvPr id="97286" name="Рисунок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88673" y="1214439"/>
            <a:ext cx="2110154" cy="5437187"/>
          </a:xfrm>
          <a:prstGeom prst="rect">
            <a:avLst/>
          </a:prstGeom>
          <a:noFill/>
          <a:ln w="9525">
            <a:noFill/>
            <a:miter lim="800000"/>
            <a:headEnd/>
            <a:tailEnd/>
          </a:ln>
        </p:spPr>
      </p:pic>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304801"/>
            <a:ext cx="7543800" cy="695325"/>
          </a:xfrm>
        </p:spPr>
        <p:txBody>
          <a:bodyPr/>
          <a:lstStyle/>
          <a:p>
            <a:pPr algn="ctr">
              <a:defRPr/>
            </a:pPr>
            <a:r>
              <a:rPr lang="ru-RU" sz="2800" dirty="0" smtClean="0">
                <a:solidFill>
                  <a:srgbClr val="FF0000"/>
                </a:solidFill>
              </a:rPr>
              <a:t>ОЦЕНКА СОСТОЯНИЯ ПОСТРАДАВШЕГО</a:t>
            </a:r>
            <a:endParaRPr lang="ru-RU" sz="2800" dirty="0">
              <a:solidFill>
                <a:srgbClr val="FF0000"/>
              </a:solidFill>
            </a:endParaRPr>
          </a:p>
        </p:txBody>
      </p:sp>
      <p:sp>
        <p:nvSpPr>
          <p:cNvPr id="3" name="Содержимое 2"/>
          <p:cNvSpPr>
            <a:spLocks noGrp="1"/>
          </p:cNvSpPr>
          <p:nvPr>
            <p:ph idx="1"/>
          </p:nvPr>
        </p:nvSpPr>
        <p:spPr>
          <a:xfrm>
            <a:off x="1066800" y="928688"/>
            <a:ext cx="7543800" cy="5167312"/>
          </a:xfrm>
        </p:spPr>
        <p:txBody>
          <a:bodyPr/>
          <a:lstStyle/>
          <a:p>
            <a:pPr marL="457200" indent="-457200">
              <a:buFont typeface="Wingdings" pitchFamily="2" charset="2"/>
              <a:buAutoNum type="arabicPeriod"/>
              <a:defRPr/>
            </a:pPr>
            <a:r>
              <a:rPr lang="ru-RU" sz="2600" b="1" dirty="0" smtClean="0"/>
              <a:t>Если пострадавший шевелится, зовет на помощь, то он жив и в сознании.</a:t>
            </a:r>
          </a:p>
          <a:p>
            <a:pPr marL="457200" indent="-457200">
              <a:buFont typeface="Wingdings" pitchFamily="2" charset="2"/>
              <a:buAutoNum type="arabicPeriod"/>
              <a:defRPr/>
            </a:pPr>
            <a:r>
              <a:rPr lang="ru-RU" sz="2600" b="1" dirty="0" smtClean="0"/>
              <a:t>Если пострадавший неподвижен, то можно предположить, что:</a:t>
            </a:r>
          </a:p>
          <a:p>
            <a:pPr marL="457200" indent="-457200">
              <a:buFont typeface="Wingdings" pitchFamily="2" charset="2"/>
              <a:buNone/>
              <a:defRPr/>
            </a:pPr>
            <a:r>
              <a:rPr lang="ru-RU" sz="2600" b="1" dirty="0" smtClean="0"/>
              <a:t>А) пострадавший находится без сознания. Обязательно есть пульс. Это может быть обморок (потеря сознания до 3-4 минут) или кома (более 3-4 минут).</a:t>
            </a:r>
          </a:p>
          <a:p>
            <a:pPr marL="457200" indent="-457200">
              <a:buFont typeface="Wingdings" pitchFamily="2" charset="2"/>
              <a:buNone/>
              <a:defRPr/>
            </a:pPr>
            <a:r>
              <a:rPr lang="ru-RU" sz="2600" b="1" dirty="0" smtClean="0"/>
              <a:t>Б) пострадавший находится в состоянии клинической смерти. Сознания нет, пульса нет, зрачки не реагируют на свет.</a:t>
            </a:r>
          </a:p>
          <a:p>
            <a:pPr marL="457200" indent="-457200">
              <a:buFont typeface="Wingdings" pitchFamily="2" charset="2"/>
              <a:buNone/>
              <a:defRPr/>
            </a:pPr>
            <a:r>
              <a:rPr lang="ru-RU" sz="2600" b="1" dirty="0" smtClean="0"/>
              <a:t>В) пострадавший мертв.</a:t>
            </a:r>
          </a:p>
          <a:p>
            <a:pPr marL="457200" indent="-457200">
              <a:buFont typeface="Wingdings" pitchFamily="2" charset="2"/>
              <a:buNone/>
              <a:defRPr/>
            </a:pPr>
            <a:endParaRPr lang="ru-RU" sz="2400" dirty="0"/>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defRPr/>
            </a:pPr>
            <a:r>
              <a:rPr lang="ru-RU" sz="3200" dirty="0" smtClean="0">
                <a:solidFill>
                  <a:srgbClr val="FF0000"/>
                </a:solidFill>
              </a:rPr>
              <a:t>ОСНОВЫ СЕРДЕЧНО-ЛЕГОЧНОЙ РЕАНИМАЦИИ</a:t>
            </a:r>
            <a:r>
              <a:rPr lang="ru-RU" sz="3200" dirty="0" smtClean="0">
                <a:solidFill>
                  <a:srgbClr val="92D050"/>
                </a:solidFill>
              </a:rPr>
              <a:t/>
            </a:r>
            <a:br>
              <a:rPr lang="ru-RU" sz="3200" dirty="0" smtClean="0">
                <a:solidFill>
                  <a:srgbClr val="92D050"/>
                </a:solidFill>
              </a:rPr>
            </a:br>
            <a:endParaRPr lang="ru-RU" sz="3200" dirty="0"/>
          </a:p>
        </p:txBody>
      </p:sp>
      <p:sp>
        <p:nvSpPr>
          <p:cNvPr id="3" name="Содержимое 2"/>
          <p:cNvSpPr>
            <a:spLocks noGrp="1"/>
          </p:cNvSpPr>
          <p:nvPr>
            <p:ph idx="1"/>
          </p:nvPr>
        </p:nvSpPr>
        <p:spPr>
          <a:xfrm>
            <a:off x="1066800" y="1981200"/>
            <a:ext cx="7543800" cy="4376738"/>
          </a:xfrm>
        </p:spPr>
        <p:txBody>
          <a:bodyPr/>
          <a:lstStyle/>
          <a:p>
            <a:pPr algn="ctr">
              <a:buFont typeface="Wingdings" pitchFamily="2" charset="2"/>
              <a:buNone/>
              <a:defRPr/>
            </a:pPr>
            <a:r>
              <a:rPr lang="ru-RU" sz="3200" b="1" dirty="0" smtClean="0"/>
              <a:t>Проведение основных реанимационных мероприятий показано во </a:t>
            </a:r>
            <a:r>
              <a:rPr lang="ru-RU" sz="3200" b="1" i="1" dirty="0" smtClean="0">
                <a:solidFill>
                  <a:srgbClr val="FF0000"/>
                </a:solidFill>
              </a:rPr>
              <a:t>всех</a:t>
            </a:r>
            <a:r>
              <a:rPr lang="ru-RU" sz="3200" b="1" dirty="0" smtClean="0"/>
              <a:t> случаях остановки кровообращения.</a:t>
            </a:r>
          </a:p>
          <a:p>
            <a:pPr>
              <a:buFont typeface="Wingdings" pitchFamily="2" charset="2"/>
              <a:buNone/>
              <a:defRPr/>
            </a:pPr>
            <a:endParaRPr lang="ru-RU" sz="2400" b="1" dirty="0" smtClean="0"/>
          </a:p>
          <a:p>
            <a:pPr>
              <a:buFont typeface="Wingdings" pitchFamily="2" charset="2"/>
              <a:buNone/>
              <a:defRPr/>
            </a:pPr>
            <a:r>
              <a:rPr lang="ru-RU" sz="2400" b="1" dirty="0" smtClean="0">
                <a:solidFill>
                  <a:srgbClr val="FF0000"/>
                </a:solidFill>
              </a:rPr>
              <a:t>Вероятность сохранения жизни пациента </a:t>
            </a:r>
            <a:r>
              <a:rPr lang="ru-RU" sz="2400" b="1" dirty="0" smtClean="0"/>
              <a:t>в случае остановки кровообращения обратно пропорциональна периоду времени от остановки кровообращения до начала реанимации.</a:t>
            </a:r>
          </a:p>
          <a:p>
            <a:pPr algn="ctr">
              <a:buFont typeface="Wingdings" pitchFamily="2" charset="2"/>
              <a:buNone/>
              <a:defRPr/>
            </a:pPr>
            <a:endParaRPr lang="ru-RU" sz="2800" b="1" dirty="0">
              <a:solidFill>
                <a:srgbClr val="92D050"/>
              </a:solidFill>
            </a:endParaRPr>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11116" y="158750"/>
            <a:ext cx="7583366" cy="1258888"/>
          </a:xfrm>
        </p:spPr>
        <p:txBody>
          <a:bodyPr/>
          <a:lstStyle/>
          <a:p>
            <a:pPr algn="ctr">
              <a:defRPr/>
            </a:pPr>
            <a:r>
              <a:rPr lang="ru-RU" sz="4000" dirty="0">
                <a:solidFill>
                  <a:srgbClr val="FF0000"/>
                </a:solidFill>
              </a:rPr>
              <a:t>Терминальное состояние</a:t>
            </a:r>
          </a:p>
        </p:txBody>
      </p:sp>
      <p:sp>
        <p:nvSpPr>
          <p:cNvPr id="11267" name="Rectangle 3"/>
          <p:cNvSpPr>
            <a:spLocks noGrp="1" noChangeArrowheads="1"/>
          </p:cNvSpPr>
          <p:nvPr>
            <p:ph type="body" idx="1"/>
          </p:nvPr>
        </p:nvSpPr>
        <p:spPr>
          <a:xfrm>
            <a:off x="549520" y="1371600"/>
            <a:ext cx="7913077" cy="5257800"/>
          </a:xfrm>
        </p:spPr>
        <p:txBody>
          <a:bodyPr/>
          <a:lstStyle/>
          <a:p>
            <a:pPr>
              <a:buFont typeface="Wingdings" pitchFamily="2" charset="2"/>
              <a:buNone/>
              <a:defRPr/>
            </a:pPr>
            <a:r>
              <a:rPr lang="ru-RU" sz="3200" b="1" dirty="0"/>
              <a:t>Процесс умирания организма состоит из </a:t>
            </a:r>
            <a:r>
              <a:rPr lang="ru-RU" sz="3200" b="1" dirty="0">
                <a:solidFill>
                  <a:srgbClr val="FF0000"/>
                </a:solidFill>
              </a:rPr>
              <a:t>трех </a:t>
            </a:r>
            <a:r>
              <a:rPr lang="ru-RU" sz="3200" b="1" dirty="0" smtClean="0">
                <a:solidFill>
                  <a:srgbClr val="FF0000"/>
                </a:solidFill>
              </a:rPr>
              <a:t>стадий</a:t>
            </a:r>
            <a:r>
              <a:rPr lang="ru-RU" sz="3200" b="1" dirty="0"/>
              <a:t>, которые, если не оказать помощь пострадавшему, переходят одна в другую: </a:t>
            </a:r>
            <a:endParaRPr lang="ru-RU" sz="3200" b="1" dirty="0" smtClean="0"/>
          </a:p>
          <a:p>
            <a:pPr marL="742950" indent="-742950">
              <a:buFont typeface="Wingdings" pitchFamily="2" charset="2"/>
              <a:buAutoNum type="arabicPeriod"/>
              <a:defRPr/>
            </a:pPr>
            <a:r>
              <a:rPr lang="ru-RU" sz="4000" b="1" dirty="0" err="1" smtClean="0">
                <a:solidFill>
                  <a:srgbClr val="FF0000"/>
                </a:solidFill>
              </a:rPr>
              <a:t>предагональное</a:t>
            </a:r>
            <a:r>
              <a:rPr lang="ru-RU" sz="4000" b="1" dirty="0" smtClean="0">
                <a:solidFill>
                  <a:srgbClr val="FF0000"/>
                </a:solidFill>
              </a:rPr>
              <a:t> </a:t>
            </a:r>
            <a:r>
              <a:rPr lang="ru-RU" sz="4000" b="1" dirty="0">
                <a:solidFill>
                  <a:srgbClr val="FF0000"/>
                </a:solidFill>
              </a:rPr>
              <a:t>состояние, </a:t>
            </a:r>
            <a:endParaRPr lang="ru-RU" sz="4000" b="1" dirty="0" smtClean="0">
              <a:solidFill>
                <a:srgbClr val="FF0000"/>
              </a:solidFill>
            </a:endParaRPr>
          </a:p>
          <a:p>
            <a:pPr marL="742950" indent="-742950">
              <a:buFont typeface="Wingdings" pitchFamily="2" charset="2"/>
              <a:buAutoNum type="arabicPeriod"/>
              <a:defRPr/>
            </a:pPr>
            <a:r>
              <a:rPr lang="ru-RU" sz="4000" b="1" dirty="0" smtClean="0">
                <a:solidFill>
                  <a:srgbClr val="FF0000"/>
                </a:solidFill>
              </a:rPr>
              <a:t>агония,</a:t>
            </a:r>
          </a:p>
          <a:p>
            <a:pPr marL="742950" indent="-742950">
              <a:buFont typeface="Wingdings" pitchFamily="2" charset="2"/>
              <a:buAutoNum type="arabicPeriod"/>
              <a:defRPr/>
            </a:pPr>
            <a:r>
              <a:rPr lang="ru-RU" sz="4000" b="1" dirty="0" smtClean="0">
                <a:solidFill>
                  <a:srgbClr val="FF0000"/>
                </a:solidFill>
              </a:rPr>
              <a:t>клиническая </a:t>
            </a:r>
            <a:r>
              <a:rPr lang="ru-RU" sz="4000" b="1" dirty="0">
                <a:solidFill>
                  <a:srgbClr val="FF0000"/>
                </a:solidFill>
              </a:rPr>
              <a:t>смерть.  </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17635" y="285751"/>
            <a:ext cx="8308731" cy="1071563"/>
          </a:xfrm>
        </p:spPr>
        <p:txBody>
          <a:bodyPr/>
          <a:lstStyle/>
          <a:p>
            <a:pPr algn="ctr">
              <a:defRPr/>
            </a:pPr>
            <a:r>
              <a:rPr lang="ru-RU" sz="4000" dirty="0">
                <a:solidFill>
                  <a:srgbClr val="FF0000"/>
                </a:solidFill>
              </a:rPr>
              <a:t>Признаки клинической </a:t>
            </a:r>
            <a:r>
              <a:rPr lang="ru-RU" sz="4000" dirty="0" smtClean="0">
                <a:solidFill>
                  <a:srgbClr val="FF0000"/>
                </a:solidFill>
              </a:rPr>
              <a:t>смерти</a:t>
            </a:r>
            <a:endParaRPr lang="ru-RU" sz="5400" dirty="0">
              <a:solidFill>
                <a:srgbClr val="FF0000"/>
              </a:solidFill>
            </a:endParaRPr>
          </a:p>
        </p:txBody>
      </p:sp>
      <p:sp>
        <p:nvSpPr>
          <p:cNvPr id="17411" name="Rectangle 3"/>
          <p:cNvSpPr>
            <a:spLocks noGrp="1" noChangeArrowheads="1"/>
          </p:cNvSpPr>
          <p:nvPr>
            <p:ph type="body" idx="1"/>
          </p:nvPr>
        </p:nvSpPr>
        <p:spPr>
          <a:xfrm>
            <a:off x="879231" y="1714500"/>
            <a:ext cx="7781192" cy="4429125"/>
          </a:xfrm>
        </p:spPr>
        <p:txBody>
          <a:bodyPr/>
          <a:lstStyle/>
          <a:p>
            <a:pPr marL="514350" indent="-514350">
              <a:lnSpc>
                <a:spcPct val="80000"/>
              </a:lnSpc>
              <a:buFont typeface="+mj-lt"/>
              <a:buAutoNum type="arabicPeriod"/>
              <a:defRPr/>
            </a:pPr>
            <a:r>
              <a:rPr lang="ru-RU" b="1" dirty="0">
                <a:solidFill>
                  <a:srgbClr val="FF0000"/>
                </a:solidFill>
              </a:rPr>
              <a:t>Изменение</a:t>
            </a:r>
            <a:r>
              <a:rPr lang="ru-RU" b="1" dirty="0"/>
              <a:t> цвета кожных </a:t>
            </a:r>
            <a:r>
              <a:rPr lang="ru-RU" b="1" dirty="0" smtClean="0"/>
              <a:t>покровов.</a:t>
            </a:r>
            <a:endParaRPr lang="ru-RU" b="1" dirty="0"/>
          </a:p>
          <a:p>
            <a:pPr marL="514350" indent="-514350">
              <a:lnSpc>
                <a:spcPct val="80000"/>
              </a:lnSpc>
              <a:buFont typeface="+mj-lt"/>
              <a:buAutoNum type="arabicPeriod"/>
              <a:defRPr/>
            </a:pPr>
            <a:r>
              <a:rPr lang="ru-RU" b="1" dirty="0">
                <a:solidFill>
                  <a:srgbClr val="FF0000"/>
                </a:solidFill>
              </a:rPr>
              <a:t>Отсутствие</a:t>
            </a:r>
            <a:r>
              <a:rPr lang="ru-RU" b="1" dirty="0"/>
              <a:t> дыхательных движений грудной клетки. </a:t>
            </a:r>
          </a:p>
          <a:p>
            <a:pPr marL="514350" indent="-514350">
              <a:lnSpc>
                <a:spcPct val="80000"/>
              </a:lnSpc>
              <a:buFont typeface="+mj-lt"/>
              <a:buAutoNum type="arabicPeriod"/>
              <a:defRPr/>
            </a:pPr>
            <a:r>
              <a:rPr lang="ru-RU" b="1" dirty="0">
                <a:solidFill>
                  <a:srgbClr val="FF0000"/>
                </a:solidFill>
              </a:rPr>
              <a:t>Отсутствие</a:t>
            </a:r>
            <a:r>
              <a:rPr lang="ru-RU" b="1" dirty="0"/>
              <a:t> пульсации на сонных артериях. </a:t>
            </a:r>
          </a:p>
          <a:p>
            <a:pPr marL="514350" indent="-514350">
              <a:lnSpc>
                <a:spcPct val="80000"/>
              </a:lnSpc>
              <a:buFont typeface="+mj-lt"/>
              <a:buAutoNum type="arabicPeriod"/>
              <a:defRPr/>
            </a:pPr>
            <a:r>
              <a:rPr lang="ru-RU" b="1" dirty="0">
                <a:solidFill>
                  <a:srgbClr val="FF0000"/>
                </a:solidFill>
              </a:rPr>
              <a:t>Расширение</a:t>
            </a:r>
            <a:r>
              <a:rPr lang="ru-RU" b="1" dirty="0"/>
              <a:t>  зрачков и отсутствие их реакции на свет. </a:t>
            </a:r>
            <a:endParaRPr lang="ru-RU" b="1" dirty="0">
              <a:solidFill>
                <a:srgbClr val="66FF33"/>
              </a:solidFill>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51692" y="-228600"/>
            <a:ext cx="8506558" cy="1585913"/>
          </a:xfrm>
        </p:spPr>
        <p:txBody>
          <a:bodyPr>
            <a:normAutofit fontScale="90000"/>
          </a:bodyPr>
          <a:lstStyle/>
          <a:p>
            <a:pPr>
              <a:defRPr/>
            </a:pPr>
            <a:r>
              <a:rPr lang="ru-RU" sz="4000" dirty="0" smtClean="0">
                <a:solidFill>
                  <a:srgbClr val="00FF00"/>
                </a:solidFill>
              </a:rPr>
              <a:t/>
            </a:r>
            <a:br>
              <a:rPr lang="ru-RU" sz="4000" dirty="0" smtClean="0">
                <a:solidFill>
                  <a:srgbClr val="00FF00"/>
                </a:solidFill>
              </a:rPr>
            </a:br>
            <a:r>
              <a:rPr lang="ru-RU" sz="4000" dirty="0" smtClean="0">
                <a:solidFill>
                  <a:srgbClr val="FF0000"/>
                </a:solidFill>
              </a:rPr>
              <a:t>Признаки </a:t>
            </a:r>
            <a:r>
              <a:rPr lang="ru-RU" sz="4000" dirty="0">
                <a:solidFill>
                  <a:srgbClr val="FF0000"/>
                </a:solidFill>
              </a:rPr>
              <a:t>биологической смерти</a:t>
            </a:r>
          </a:p>
        </p:txBody>
      </p:sp>
      <p:sp>
        <p:nvSpPr>
          <p:cNvPr id="18435" name="Rectangle 3"/>
          <p:cNvSpPr>
            <a:spLocks noGrp="1" noChangeArrowheads="1"/>
          </p:cNvSpPr>
          <p:nvPr>
            <p:ph type="body" idx="1"/>
          </p:nvPr>
        </p:nvSpPr>
        <p:spPr>
          <a:xfrm>
            <a:off x="681404" y="1571626"/>
            <a:ext cx="7847134" cy="4786313"/>
          </a:xfrm>
        </p:spPr>
        <p:txBody>
          <a:bodyPr/>
          <a:lstStyle/>
          <a:p>
            <a:pPr marL="457200" indent="-457200">
              <a:lnSpc>
                <a:spcPct val="80000"/>
              </a:lnSpc>
              <a:buFont typeface="Wingdings" pitchFamily="2" charset="2"/>
              <a:buAutoNum type="arabicPeriod"/>
              <a:defRPr/>
            </a:pPr>
            <a:r>
              <a:rPr lang="ru-RU" sz="2400" b="1" dirty="0" smtClean="0">
                <a:solidFill>
                  <a:srgbClr val="FF0000"/>
                </a:solidFill>
              </a:rPr>
              <a:t>Самым </a:t>
            </a:r>
            <a:r>
              <a:rPr lang="ru-RU" sz="2400" b="1" dirty="0">
                <a:solidFill>
                  <a:srgbClr val="FF0000"/>
                </a:solidFill>
              </a:rPr>
              <a:t>ранним признаком наступления биологической смерти </a:t>
            </a:r>
            <a:r>
              <a:rPr lang="ru-RU" sz="2400" b="1" dirty="0">
                <a:solidFill>
                  <a:schemeClr val="tx1"/>
                </a:solidFill>
              </a:rPr>
              <a:t>является симптом «кошачьего зрачка». При легком сдавливании глазного яблока между большим и указательными пальцами, расширенный зрачок деформируется, принимает узкую щелевидную </a:t>
            </a:r>
            <a:r>
              <a:rPr lang="ru-RU" sz="2400" b="1" dirty="0" smtClean="0">
                <a:solidFill>
                  <a:schemeClr val="tx1"/>
                </a:solidFill>
              </a:rPr>
              <a:t>форму как </a:t>
            </a:r>
            <a:r>
              <a:rPr lang="ru-RU" sz="2400" b="1" dirty="0">
                <a:solidFill>
                  <a:schemeClr val="tx1"/>
                </a:solidFill>
              </a:rPr>
              <a:t>у кошки</a:t>
            </a:r>
            <a:r>
              <a:rPr lang="ru-RU" sz="2400" b="1" dirty="0" smtClean="0">
                <a:solidFill>
                  <a:schemeClr val="tx1"/>
                </a:solidFill>
              </a:rPr>
              <a:t>.</a:t>
            </a:r>
          </a:p>
          <a:p>
            <a:pPr marL="457200" indent="-457200">
              <a:lnSpc>
                <a:spcPct val="80000"/>
              </a:lnSpc>
              <a:buFont typeface="Wingdings" pitchFamily="2" charset="2"/>
              <a:buNone/>
              <a:defRPr/>
            </a:pPr>
            <a:endParaRPr lang="ru-RU" sz="2400" b="1" u="sng" dirty="0">
              <a:solidFill>
                <a:srgbClr val="FF0000"/>
              </a:solidFill>
            </a:endParaRPr>
          </a:p>
          <a:p>
            <a:pPr>
              <a:lnSpc>
                <a:spcPct val="80000"/>
              </a:lnSpc>
              <a:buFont typeface="Wingdings" pitchFamily="2" charset="2"/>
              <a:buNone/>
              <a:defRPr/>
            </a:pPr>
            <a:r>
              <a:rPr lang="ru-RU" sz="2400" b="1" dirty="0" smtClean="0">
                <a:solidFill>
                  <a:srgbClr val="FF0000"/>
                </a:solidFill>
              </a:rPr>
              <a:t>2. Явные признаки биологической смерти проявляются достаточно поздно, через 1-2 часа после ее наступления: </a:t>
            </a:r>
          </a:p>
          <a:p>
            <a:pPr>
              <a:lnSpc>
                <a:spcPct val="80000"/>
              </a:lnSpc>
              <a:buFontTx/>
              <a:buChar char="-"/>
              <a:defRPr/>
            </a:pPr>
            <a:r>
              <a:rPr lang="ru-RU" sz="2400" b="1" dirty="0" smtClean="0">
                <a:solidFill>
                  <a:schemeClr val="tx1"/>
                </a:solidFill>
              </a:rPr>
              <a:t>трупное окоченение, </a:t>
            </a:r>
          </a:p>
          <a:p>
            <a:pPr>
              <a:lnSpc>
                <a:spcPct val="80000"/>
              </a:lnSpc>
              <a:buFontTx/>
              <a:buChar char="-"/>
              <a:defRPr/>
            </a:pPr>
            <a:r>
              <a:rPr lang="ru-RU" sz="2400" b="1" dirty="0" smtClean="0">
                <a:solidFill>
                  <a:schemeClr val="tx1"/>
                </a:solidFill>
              </a:rPr>
              <a:t>трупные пятна, </a:t>
            </a:r>
          </a:p>
          <a:p>
            <a:pPr>
              <a:lnSpc>
                <a:spcPct val="80000"/>
              </a:lnSpc>
              <a:buFontTx/>
              <a:buChar char="-"/>
              <a:defRPr/>
            </a:pPr>
            <a:r>
              <a:rPr lang="ru-RU" sz="2400" b="1" dirty="0" smtClean="0">
                <a:solidFill>
                  <a:schemeClr val="tx1"/>
                </a:solidFill>
              </a:rPr>
              <a:t>снижение температуры тела до температуры окружающей среды. </a:t>
            </a:r>
          </a:p>
          <a:p>
            <a:pPr algn="ctr">
              <a:lnSpc>
                <a:spcPct val="80000"/>
              </a:lnSpc>
              <a:buFont typeface="Wingdings" pitchFamily="2" charset="2"/>
              <a:buNone/>
              <a:defRPr/>
            </a:pPr>
            <a:endParaRPr lang="ru-RU" sz="2000" b="1"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15462" y="273050"/>
            <a:ext cx="8176846" cy="1403350"/>
          </a:xfrm>
        </p:spPr>
        <p:txBody>
          <a:bodyPr>
            <a:normAutofit/>
          </a:bodyPr>
          <a:lstStyle/>
          <a:p>
            <a:pPr algn="ctr">
              <a:defRPr/>
            </a:pPr>
            <a:r>
              <a:rPr lang="ru-RU" sz="2800" dirty="0">
                <a:solidFill>
                  <a:srgbClr val="00B050"/>
                </a:solidFill>
                <a:latin typeface="Arial Black" pitchFamily="34" charset="0"/>
              </a:rPr>
              <a:t>Цели оказания первой </a:t>
            </a:r>
            <a:r>
              <a:rPr lang="ru-RU" sz="2800" dirty="0" smtClean="0">
                <a:solidFill>
                  <a:srgbClr val="00B050"/>
                </a:solidFill>
                <a:latin typeface="Arial Black" pitchFamily="34" charset="0"/>
              </a:rPr>
              <a:t>помощи</a:t>
            </a:r>
            <a:endParaRPr lang="ru-RU" sz="2800" dirty="0">
              <a:solidFill>
                <a:srgbClr val="00B050"/>
              </a:solidFill>
              <a:latin typeface="Arial Black" pitchFamily="34" charset="0"/>
            </a:endParaRPr>
          </a:p>
        </p:txBody>
      </p:sp>
      <p:sp>
        <p:nvSpPr>
          <p:cNvPr id="12291" name="Rectangle 3"/>
          <p:cNvSpPr>
            <a:spLocks noGrp="1" noChangeArrowheads="1"/>
          </p:cNvSpPr>
          <p:nvPr>
            <p:ph type="body" idx="1"/>
          </p:nvPr>
        </p:nvSpPr>
        <p:spPr>
          <a:xfrm>
            <a:off x="428596" y="2071688"/>
            <a:ext cx="8231827" cy="3929062"/>
          </a:xfrm>
        </p:spPr>
        <p:txBody>
          <a:bodyPr>
            <a:normAutofit/>
          </a:bodyPr>
          <a:lstStyle/>
          <a:p>
            <a:pPr>
              <a:buFont typeface="Wingdings" pitchFamily="2" charset="2"/>
              <a:buNone/>
              <a:defRPr/>
            </a:pPr>
            <a:r>
              <a:rPr lang="ru-RU" dirty="0"/>
              <a:t>	</a:t>
            </a:r>
            <a:r>
              <a:rPr lang="ru-RU" b="1" dirty="0" smtClean="0"/>
              <a:t>- </a:t>
            </a:r>
            <a:r>
              <a:rPr lang="ru-RU" sz="3000" b="1" dirty="0" smtClean="0">
                <a:solidFill>
                  <a:srgbClr val="00B050"/>
                </a:solidFill>
                <a:latin typeface="Arial Black" pitchFamily="34" charset="0"/>
              </a:rPr>
              <a:t>сохранение </a:t>
            </a:r>
            <a:r>
              <a:rPr lang="ru-RU" sz="3000" b="1" dirty="0">
                <a:solidFill>
                  <a:srgbClr val="00B050"/>
                </a:solidFill>
                <a:latin typeface="Arial Black" pitchFamily="34" charset="0"/>
              </a:rPr>
              <a:t>жизни </a:t>
            </a:r>
            <a:r>
              <a:rPr lang="ru-RU" sz="3000" b="1" dirty="0">
                <a:latin typeface="Arial Black" pitchFamily="34" charset="0"/>
              </a:rPr>
              <a:t>пострадавших;</a:t>
            </a:r>
          </a:p>
          <a:p>
            <a:pPr>
              <a:buFont typeface="Wingdings" pitchFamily="2" charset="2"/>
              <a:buNone/>
              <a:defRPr/>
            </a:pPr>
            <a:r>
              <a:rPr lang="ru-RU" sz="3000" b="1" dirty="0">
                <a:latin typeface="Arial Black" pitchFamily="34" charset="0"/>
              </a:rPr>
              <a:t>   </a:t>
            </a:r>
            <a:r>
              <a:rPr lang="ru-RU" sz="3000" b="1" dirty="0" smtClean="0">
                <a:latin typeface="Arial Black" pitchFamily="34" charset="0"/>
              </a:rPr>
              <a:t>- </a:t>
            </a:r>
            <a:r>
              <a:rPr lang="ru-RU" sz="3000" b="1" dirty="0" smtClean="0">
                <a:solidFill>
                  <a:srgbClr val="00B050"/>
                </a:solidFill>
                <a:latin typeface="Arial Black" pitchFamily="34" charset="0"/>
              </a:rPr>
              <a:t>уменьшение </a:t>
            </a:r>
            <a:r>
              <a:rPr lang="ru-RU" sz="3000" b="1" dirty="0">
                <a:solidFill>
                  <a:srgbClr val="00B050"/>
                </a:solidFill>
                <a:latin typeface="Arial Black" pitchFamily="34" charset="0"/>
              </a:rPr>
              <a:t>опасности </a:t>
            </a:r>
            <a:r>
              <a:rPr lang="ru-RU" sz="3000" b="1" dirty="0">
                <a:latin typeface="Arial Black" pitchFamily="34" charset="0"/>
              </a:rPr>
              <a:t>тяжелых последствий поражения;</a:t>
            </a:r>
          </a:p>
          <a:p>
            <a:pPr>
              <a:buFont typeface="Wingdings" pitchFamily="2" charset="2"/>
              <a:buNone/>
              <a:defRPr/>
            </a:pPr>
            <a:r>
              <a:rPr lang="ru-RU" sz="3000" b="1" dirty="0">
                <a:latin typeface="Arial Black" pitchFamily="34" charset="0"/>
              </a:rPr>
              <a:t>   </a:t>
            </a:r>
            <a:r>
              <a:rPr lang="ru-RU" sz="3000" b="1" dirty="0" smtClean="0">
                <a:latin typeface="Arial Black" pitchFamily="34" charset="0"/>
              </a:rPr>
              <a:t>- </a:t>
            </a:r>
            <a:r>
              <a:rPr lang="ru-RU" sz="3000" b="1" dirty="0" smtClean="0">
                <a:solidFill>
                  <a:srgbClr val="00B050"/>
                </a:solidFill>
                <a:latin typeface="Arial Black" pitchFamily="34" charset="0"/>
              </a:rPr>
              <a:t>создание </a:t>
            </a:r>
            <a:r>
              <a:rPr lang="ru-RU" sz="3000" b="1" dirty="0">
                <a:solidFill>
                  <a:srgbClr val="00B050"/>
                </a:solidFill>
                <a:latin typeface="Arial Black" pitchFamily="34" charset="0"/>
              </a:rPr>
              <a:t>благоприятных условий </a:t>
            </a:r>
            <a:r>
              <a:rPr lang="ru-RU" sz="3000" b="1" dirty="0">
                <a:solidFill>
                  <a:schemeClr val="tx1"/>
                </a:solidFill>
                <a:latin typeface="Arial Black" pitchFamily="34" charset="0"/>
              </a:rPr>
              <a:t>для транспортировки.</a:t>
            </a:r>
          </a:p>
          <a:p>
            <a:pPr algn="ctr">
              <a:defRPr/>
            </a:pPr>
            <a:endParaRPr lang="ru-RU" b="1" dirty="0"/>
          </a:p>
          <a:p>
            <a:pPr>
              <a:defRPr/>
            </a:pPr>
            <a:endParaRPr lang="ru-RU" b="1" dirty="0"/>
          </a:p>
        </p:txBody>
      </p:sp>
    </p:spTree>
  </p:cSld>
  <p:clrMapOvr>
    <a:masterClrMapping/>
  </p:clrMapOvr>
  <p:transition advTm="2000">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1404" y="277814"/>
            <a:ext cx="8691196" cy="1398587"/>
          </a:xfrm>
        </p:spPr>
        <p:txBody>
          <a:bodyPr/>
          <a:lstStyle/>
          <a:p>
            <a:pPr>
              <a:defRPr/>
            </a:pPr>
            <a:r>
              <a:rPr lang="ru-RU" sz="4000" dirty="0">
                <a:solidFill>
                  <a:srgbClr val="FF0000"/>
                </a:solidFill>
              </a:rPr>
              <a:t>Сердечно-легочная реанимация</a:t>
            </a:r>
          </a:p>
        </p:txBody>
      </p:sp>
      <p:sp>
        <p:nvSpPr>
          <p:cNvPr id="65539" name="Rectangle 3"/>
          <p:cNvSpPr>
            <a:spLocks noGrp="1" noChangeArrowheads="1"/>
          </p:cNvSpPr>
          <p:nvPr>
            <p:ph type="body" idx="1"/>
          </p:nvPr>
        </p:nvSpPr>
        <p:spPr>
          <a:xfrm>
            <a:off x="1077059" y="1600200"/>
            <a:ext cx="7253654" cy="4400550"/>
          </a:xfrm>
        </p:spPr>
        <p:txBody>
          <a:bodyPr>
            <a:normAutofit lnSpcReduction="10000"/>
          </a:bodyPr>
          <a:lstStyle/>
          <a:p>
            <a:pPr algn="ctr">
              <a:buFont typeface="Wingdings" pitchFamily="2" charset="2"/>
              <a:buNone/>
              <a:defRPr/>
            </a:pPr>
            <a:r>
              <a:rPr lang="ru-RU" sz="3200" b="1" dirty="0" smtClean="0">
                <a:solidFill>
                  <a:srgbClr val="FF0000"/>
                </a:solidFill>
                <a:effectLst/>
              </a:rPr>
              <a:t>Комплекс  реанимации включает: </a:t>
            </a:r>
          </a:p>
          <a:p>
            <a:pPr>
              <a:defRPr/>
            </a:pPr>
            <a:r>
              <a:rPr lang="ru-RU" sz="3600" b="1" dirty="0" smtClean="0">
                <a:solidFill>
                  <a:srgbClr val="FF0000"/>
                </a:solidFill>
                <a:effectLst/>
              </a:rPr>
              <a:t>наружный массаж сердца,</a:t>
            </a:r>
          </a:p>
          <a:p>
            <a:pPr>
              <a:defRPr/>
            </a:pPr>
            <a:r>
              <a:rPr lang="ru-RU" sz="3600" b="1" dirty="0" smtClean="0">
                <a:solidFill>
                  <a:srgbClr val="FF0000"/>
                </a:solidFill>
                <a:effectLst/>
              </a:rPr>
              <a:t>искусственную вентиляцию легких.</a:t>
            </a:r>
          </a:p>
          <a:p>
            <a:pPr>
              <a:defRPr/>
            </a:pPr>
            <a:endParaRPr lang="ru-RU" sz="2800" b="1" dirty="0" smtClean="0">
              <a:solidFill>
                <a:srgbClr val="66FF33"/>
              </a:solidFill>
              <a:effectLst/>
            </a:endParaRPr>
          </a:p>
          <a:p>
            <a:pPr>
              <a:buFont typeface="Wingdings" pitchFamily="2" charset="2"/>
              <a:buNone/>
              <a:defRPr/>
            </a:pPr>
            <a:r>
              <a:rPr lang="ru-RU" sz="2800" b="1" dirty="0" smtClean="0">
                <a:solidFill>
                  <a:srgbClr val="FF0000"/>
                </a:solidFill>
                <a:effectLst/>
              </a:rPr>
              <a:t>Внимание</a:t>
            </a:r>
            <a:r>
              <a:rPr lang="ru-RU" sz="2800" b="1" dirty="0" smtClean="0">
                <a:solidFill>
                  <a:srgbClr val="66FF33"/>
                </a:solidFill>
                <a:effectLst/>
              </a:rPr>
              <a:t>! </a:t>
            </a:r>
            <a:r>
              <a:rPr lang="ru-RU" sz="2800" b="1" dirty="0" smtClean="0"/>
              <a:t>Помощь оказывается </a:t>
            </a:r>
            <a:r>
              <a:rPr lang="ru-RU" sz="3200" b="1" dirty="0" smtClean="0">
                <a:solidFill>
                  <a:srgbClr val="FF0000"/>
                </a:solidFill>
              </a:rPr>
              <a:t>в тех условиях</a:t>
            </a:r>
            <a:r>
              <a:rPr lang="ru-RU" sz="2800" b="1" dirty="0" smtClean="0"/>
              <a:t>, в которых возникает потребность в ней.</a:t>
            </a:r>
          </a:p>
          <a:p>
            <a:pPr>
              <a:buFont typeface="Wingdings" pitchFamily="2" charset="2"/>
              <a:buNone/>
              <a:defRPr/>
            </a:pPr>
            <a:endParaRPr lang="ru-RU" sz="2800" b="1" dirty="0" smtClean="0">
              <a:effectLst/>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58750"/>
            <a:ext cx="8229600" cy="755650"/>
          </a:xfrm>
        </p:spPr>
        <p:txBody>
          <a:bodyPr>
            <a:normAutofit fontScale="90000"/>
          </a:bodyPr>
          <a:lstStyle/>
          <a:p>
            <a:pPr algn="ctr">
              <a:defRPr/>
            </a:pPr>
            <a:r>
              <a:rPr lang="ru-RU" sz="4000" dirty="0" smtClean="0">
                <a:solidFill>
                  <a:srgbClr val="FF0000"/>
                </a:solidFill>
              </a:rPr>
              <a:t>Закрытый массаж сердца (ЗМС)	</a:t>
            </a:r>
            <a:endParaRPr lang="ru-RU" sz="4000" dirty="0">
              <a:solidFill>
                <a:srgbClr val="FF0000"/>
              </a:solidFill>
            </a:endParaRPr>
          </a:p>
        </p:txBody>
      </p:sp>
      <p:sp>
        <p:nvSpPr>
          <p:cNvPr id="108547" name="Rectangle 3"/>
          <p:cNvSpPr>
            <a:spLocks noGrp="1" noChangeArrowheads="1"/>
          </p:cNvSpPr>
          <p:nvPr>
            <p:ph type="body" idx="1"/>
          </p:nvPr>
        </p:nvSpPr>
        <p:spPr>
          <a:xfrm>
            <a:off x="615461" y="1143001"/>
            <a:ext cx="7979020" cy="5357813"/>
          </a:xfrm>
        </p:spPr>
        <p:txBody>
          <a:bodyPr/>
          <a:lstStyle/>
          <a:p>
            <a:pPr>
              <a:buFont typeface="Wingdings" pitchFamily="2" charset="2"/>
              <a:buNone/>
            </a:pPr>
            <a:r>
              <a:rPr lang="ru-RU" sz="2400" b="1" dirty="0" smtClean="0">
                <a:effectLst/>
              </a:rPr>
              <a:t>Необходимо </a:t>
            </a:r>
            <a:r>
              <a:rPr lang="ru-RU" sz="2400" b="1" dirty="0" smtClean="0">
                <a:solidFill>
                  <a:srgbClr val="FF0000"/>
                </a:solidFill>
                <a:effectLst/>
              </a:rPr>
              <a:t>уложить пострадавшего на твердую поверхность. </a:t>
            </a:r>
            <a:r>
              <a:rPr lang="ru-RU" sz="2400" b="1" dirty="0" smtClean="0">
                <a:effectLst/>
              </a:rPr>
              <a:t>Без соблюдения этого эффективный закрытый массаж сердца невозможен. </a:t>
            </a:r>
          </a:p>
          <a:p>
            <a:pPr>
              <a:buFont typeface="Wingdings" pitchFamily="2" charset="2"/>
              <a:buNone/>
            </a:pPr>
            <a:r>
              <a:rPr lang="ru-RU" sz="2400" b="1" dirty="0" smtClean="0">
                <a:effectLst/>
              </a:rPr>
              <a:t>Принцип ЗМС заключается в том, что проводящий его </a:t>
            </a:r>
            <a:r>
              <a:rPr lang="ru-RU" sz="2400" b="1" dirty="0" smtClean="0">
                <a:solidFill>
                  <a:srgbClr val="FF0000"/>
                </a:solidFill>
                <a:effectLst/>
              </a:rPr>
              <a:t>выполняет компрессию на грудину пострадавшего, </a:t>
            </a:r>
            <a:r>
              <a:rPr lang="ru-RU" sz="2400" b="1" dirty="0" smtClean="0">
                <a:effectLst/>
              </a:rPr>
              <a:t>сдавливая сердце между грудиной и позвоночником. Благодаря этому  кровь выталкивается из сердца в кровеносную систему, и таким образом поддерживается искусственное кровообращение. </a:t>
            </a:r>
          </a:p>
          <a:p>
            <a:pPr>
              <a:buFont typeface="Wingdings" pitchFamily="2" charset="2"/>
              <a:buNone/>
            </a:pPr>
            <a:r>
              <a:rPr lang="ru-RU" sz="2400" b="1" dirty="0" smtClean="0">
                <a:solidFill>
                  <a:srgbClr val="FF0000"/>
                </a:solidFill>
                <a:effectLst/>
              </a:rPr>
              <a:t>Надавливать на грудину </a:t>
            </a:r>
            <a:r>
              <a:rPr lang="ru-RU" sz="2400" b="1" dirty="0" smtClean="0">
                <a:effectLst/>
              </a:rPr>
              <a:t>необходимо </a:t>
            </a:r>
            <a:r>
              <a:rPr lang="ru-RU" sz="2400" b="1" dirty="0" smtClean="0">
                <a:solidFill>
                  <a:srgbClr val="FF0000"/>
                </a:solidFill>
                <a:effectLst/>
              </a:rPr>
              <a:t>вертикально</a:t>
            </a:r>
            <a:r>
              <a:rPr lang="ru-RU" sz="2400" b="1" dirty="0" smtClean="0">
                <a:effectLst/>
              </a:rPr>
              <a:t>, опуская ее примерно на 4-5 см. </a:t>
            </a:r>
          </a:p>
          <a:p>
            <a:pPr>
              <a:buFont typeface="Wingdings" pitchFamily="2" charset="2"/>
              <a:buNone/>
            </a:pPr>
            <a:endParaRPr lang="ru-RU" sz="2800" b="1" dirty="0" smtClean="0">
              <a:effectLst/>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58750"/>
            <a:ext cx="8229600" cy="755650"/>
          </a:xfrm>
        </p:spPr>
        <p:txBody>
          <a:bodyPr>
            <a:normAutofit fontScale="90000"/>
          </a:bodyPr>
          <a:lstStyle/>
          <a:p>
            <a:pPr algn="ctr">
              <a:defRPr/>
            </a:pPr>
            <a:r>
              <a:rPr lang="ru-RU" sz="4000" dirty="0" smtClean="0">
                <a:solidFill>
                  <a:srgbClr val="FF0000"/>
                </a:solidFill>
              </a:rPr>
              <a:t>Закрытый массаж сердца (ЗМС)	</a:t>
            </a:r>
            <a:endParaRPr lang="ru-RU" sz="4000" dirty="0">
              <a:solidFill>
                <a:srgbClr val="FF0000"/>
              </a:solidFill>
            </a:endParaRPr>
          </a:p>
        </p:txBody>
      </p:sp>
      <p:sp>
        <p:nvSpPr>
          <p:cNvPr id="108547" name="Rectangle 3"/>
          <p:cNvSpPr>
            <a:spLocks noGrp="1" noChangeArrowheads="1"/>
          </p:cNvSpPr>
          <p:nvPr>
            <p:ph type="body" idx="1"/>
          </p:nvPr>
        </p:nvSpPr>
        <p:spPr>
          <a:xfrm>
            <a:off x="615461" y="1143001"/>
            <a:ext cx="7979020" cy="5357813"/>
          </a:xfrm>
        </p:spPr>
        <p:txBody>
          <a:bodyPr/>
          <a:lstStyle/>
          <a:p>
            <a:pPr>
              <a:buFont typeface="Wingdings" pitchFamily="2" charset="2"/>
              <a:buNone/>
            </a:pPr>
            <a:r>
              <a:rPr lang="ru-RU" sz="2400" b="1" dirty="0" smtClean="0">
                <a:effectLst/>
              </a:rPr>
              <a:t>Необходимо </a:t>
            </a:r>
            <a:r>
              <a:rPr lang="ru-RU" sz="2400" b="1" dirty="0" smtClean="0">
                <a:solidFill>
                  <a:srgbClr val="FF0000"/>
                </a:solidFill>
                <a:effectLst/>
              </a:rPr>
              <a:t>уложить пострадавшего на твердую поверхность. </a:t>
            </a:r>
            <a:r>
              <a:rPr lang="ru-RU" sz="2400" b="1" dirty="0" smtClean="0">
                <a:effectLst/>
              </a:rPr>
              <a:t>Без соблюдения этого эффективный закрытый массаж сердца невозможен. </a:t>
            </a:r>
          </a:p>
          <a:p>
            <a:pPr>
              <a:buFont typeface="Wingdings" pitchFamily="2" charset="2"/>
              <a:buNone/>
            </a:pPr>
            <a:r>
              <a:rPr lang="ru-RU" sz="2400" b="1" dirty="0" smtClean="0">
                <a:effectLst/>
              </a:rPr>
              <a:t>Принцип ЗМС заключается в том, что проводящий его </a:t>
            </a:r>
            <a:r>
              <a:rPr lang="ru-RU" sz="2400" b="1" dirty="0" smtClean="0">
                <a:solidFill>
                  <a:srgbClr val="FF0000"/>
                </a:solidFill>
                <a:effectLst/>
              </a:rPr>
              <a:t>выполняет компрессию на грудину пострадавшего, </a:t>
            </a:r>
            <a:r>
              <a:rPr lang="ru-RU" sz="2400" b="1" dirty="0" smtClean="0">
                <a:effectLst/>
              </a:rPr>
              <a:t>сдавливая сердце между грудиной и позвоночником. Благодаря этому  кровь выталкивается из сердца в кровеносную систему, и таким образом поддерживается искусственное кровообращение. </a:t>
            </a:r>
          </a:p>
          <a:p>
            <a:pPr>
              <a:buFont typeface="Wingdings" pitchFamily="2" charset="2"/>
              <a:buNone/>
            </a:pPr>
            <a:r>
              <a:rPr lang="ru-RU" sz="2400" b="1" dirty="0" smtClean="0">
                <a:solidFill>
                  <a:srgbClr val="FF0000"/>
                </a:solidFill>
                <a:effectLst/>
              </a:rPr>
              <a:t>Надавливать на грудину </a:t>
            </a:r>
            <a:r>
              <a:rPr lang="ru-RU" sz="2400" b="1" dirty="0" smtClean="0">
                <a:effectLst/>
              </a:rPr>
              <a:t>необходимо </a:t>
            </a:r>
            <a:r>
              <a:rPr lang="ru-RU" sz="2400" b="1" dirty="0" smtClean="0">
                <a:solidFill>
                  <a:srgbClr val="FF0000"/>
                </a:solidFill>
                <a:effectLst/>
              </a:rPr>
              <a:t>вертикально</a:t>
            </a:r>
            <a:r>
              <a:rPr lang="ru-RU" sz="2400" b="1" dirty="0" smtClean="0">
                <a:effectLst/>
              </a:rPr>
              <a:t>, опуская ее примерно на 4-5 см. </a:t>
            </a:r>
          </a:p>
          <a:p>
            <a:pPr>
              <a:buFont typeface="Wingdings" pitchFamily="2" charset="2"/>
              <a:buNone/>
            </a:pPr>
            <a:endParaRPr lang="ru-RU" sz="2800" b="1" dirty="0" smtClean="0">
              <a:effectLst/>
            </a:endParaRP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85751" y="357188"/>
            <a:ext cx="8242788" cy="785812"/>
          </a:xfrm>
        </p:spPr>
        <p:txBody>
          <a:bodyPr/>
          <a:lstStyle/>
          <a:p>
            <a:pPr algn="ctr">
              <a:defRPr/>
            </a:pPr>
            <a:r>
              <a:rPr lang="ru-RU" sz="4000" dirty="0" smtClean="0">
                <a:solidFill>
                  <a:srgbClr val="FF0000"/>
                </a:solidFill>
              </a:rPr>
              <a:t>Закрытый массаж сердца</a:t>
            </a:r>
            <a:endParaRPr lang="ru-RU" sz="4000" dirty="0">
              <a:solidFill>
                <a:srgbClr val="FF0000"/>
              </a:solidFill>
            </a:endParaRPr>
          </a:p>
        </p:txBody>
      </p:sp>
      <p:sp>
        <p:nvSpPr>
          <p:cNvPr id="30723" name="Rectangle 3"/>
          <p:cNvSpPr>
            <a:spLocks noGrp="1" noChangeArrowheads="1"/>
          </p:cNvSpPr>
          <p:nvPr>
            <p:ph type="body" idx="1"/>
          </p:nvPr>
        </p:nvSpPr>
        <p:spPr>
          <a:xfrm>
            <a:off x="615462" y="1071563"/>
            <a:ext cx="7913077" cy="5643562"/>
          </a:xfrm>
        </p:spPr>
        <p:txBody>
          <a:bodyPr/>
          <a:lstStyle/>
          <a:p>
            <a:pPr>
              <a:buFont typeface="Wingdings" pitchFamily="2" charset="2"/>
              <a:buNone/>
              <a:defRPr/>
            </a:pPr>
            <a:r>
              <a:rPr lang="ru-RU" sz="2400" b="1" dirty="0" smtClean="0"/>
              <a:t>Для определения места непрямого массажа сердца нащупывают конец грудины и руки располагают на два поперечных пальца выше. Одну кисть ладонью кладут на грудную клетку пострадавшего, а другую ладонью накладывают на первую. Движения проводят прямыми (выпрямлены в локтевых суставах) руками.</a:t>
            </a:r>
          </a:p>
          <a:p>
            <a:pPr>
              <a:buFont typeface="Wingdings" pitchFamily="2" charset="2"/>
              <a:buNone/>
              <a:defRPr/>
            </a:pPr>
            <a:r>
              <a:rPr lang="ru-RU" sz="2400" b="1" dirty="0" smtClean="0">
                <a:effectLst/>
              </a:rPr>
              <a:t>Необходимо </a:t>
            </a:r>
            <a:r>
              <a:rPr lang="ru-RU" sz="2400" b="1" dirty="0" smtClean="0">
                <a:solidFill>
                  <a:srgbClr val="FF0000"/>
                </a:solidFill>
                <a:effectLst/>
              </a:rPr>
              <a:t>соблюдать </a:t>
            </a:r>
            <a:r>
              <a:rPr lang="ru-RU" sz="2400" b="1" dirty="0">
                <a:solidFill>
                  <a:srgbClr val="FF0000"/>
                </a:solidFill>
                <a:effectLst/>
              </a:rPr>
              <a:t>ритм массажа, </a:t>
            </a:r>
            <a:r>
              <a:rPr lang="ru-RU" sz="2400" b="1" dirty="0">
                <a:effectLst/>
              </a:rPr>
              <a:t>обеспечивая равные интервалы сдавливания и расслабления грудной </a:t>
            </a:r>
            <a:r>
              <a:rPr lang="ru-RU" sz="2400" b="1" dirty="0" smtClean="0">
                <a:effectLst/>
              </a:rPr>
              <a:t>клетки. Частота</a:t>
            </a:r>
            <a:r>
              <a:rPr lang="ru-RU" sz="2400" b="1" dirty="0" smtClean="0"/>
              <a:t> надавливания около 1 с, а продолжительность -  0,5 с. </a:t>
            </a:r>
            <a:endParaRPr lang="ru-RU" sz="2400" b="1" dirty="0">
              <a:effectLst/>
            </a:endParaRPr>
          </a:p>
          <a:p>
            <a:pPr>
              <a:buFont typeface="Wingdings" pitchFamily="2" charset="2"/>
              <a:buNone/>
              <a:defRPr/>
            </a:pPr>
            <a:r>
              <a:rPr lang="ru-RU" sz="2400" b="1" dirty="0" smtClean="0">
                <a:effectLst/>
              </a:rPr>
              <a:t>Следует</a:t>
            </a:r>
            <a:r>
              <a:rPr lang="ru-RU" sz="2400" b="1" dirty="0" smtClean="0">
                <a:solidFill>
                  <a:srgbClr val="FFFF66"/>
                </a:solidFill>
                <a:effectLst/>
              </a:rPr>
              <a:t> </a:t>
            </a:r>
            <a:r>
              <a:rPr lang="ru-RU" sz="2400" b="1" dirty="0" smtClean="0">
                <a:solidFill>
                  <a:srgbClr val="FF0000"/>
                </a:solidFill>
                <a:effectLst/>
              </a:rPr>
              <a:t>выполнять 80-110 надавливаний </a:t>
            </a:r>
            <a:r>
              <a:rPr lang="ru-RU" sz="2400" b="1" dirty="0" smtClean="0">
                <a:effectLst/>
              </a:rPr>
              <a:t>на грудину в минуту. </a:t>
            </a:r>
          </a:p>
          <a:p>
            <a:pPr algn="ctr">
              <a:buFont typeface="Wingdings" pitchFamily="2" charset="2"/>
              <a:buNone/>
              <a:defRPr/>
            </a:pPr>
            <a:endParaRPr lang="ru-RU" sz="2400" b="1" dirty="0">
              <a:effectLst/>
            </a:endParaRP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914400"/>
          </a:xfrm>
        </p:spPr>
        <p:txBody>
          <a:bodyPr>
            <a:normAutofit fontScale="90000"/>
          </a:bodyPr>
          <a:lstStyle/>
          <a:p>
            <a:pPr algn="ctr">
              <a:defRPr/>
            </a:pPr>
            <a:r>
              <a:rPr lang="ru-RU" sz="4000" dirty="0" smtClean="0">
                <a:solidFill>
                  <a:srgbClr val="00FF00"/>
                </a:solidFill>
              </a:rPr>
              <a:t/>
            </a:r>
            <a:br>
              <a:rPr lang="ru-RU" sz="4000" dirty="0" smtClean="0">
                <a:solidFill>
                  <a:srgbClr val="00FF00"/>
                </a:solidFill>
              </a:rPr>
            </a:br>
            <a:r>
              <a:rPr lang="ru-RU" sz="4000" dirty="0" smtClean="0">
                <a:solidFill>
                  <a:srgbClr val="00FF00"/>
                </a:solidFill>
              </a:rPr>
              <a:t/>
            </a:r>
            <a:br>
              <a:rPr lang="ru-RU" sz="4000" dirty="0" smtClean="0">
                <a:solidFill>
                  <a:srgbClr val="00FF00"/>
                </a:solidFill>
              </a:rPr>
            </a:br>
            <a:r>
              <a:rPr lang="ru-RU" sz="4000" dirty="0" smtClean="0">
                <a:solidFill>
                  <a:srgbClr val="FF0000"/>
                </a:solidFill>
              </a:rPr>
              <a:t>Искусственная вентиляция легких (ИВЛ)</a:t>
            </a:r>
            <a:endParaRPr lang="ru-RU" sz="4000" dirty="0">
              <a:solidFill>
                <a:srgbClr val="FF0000"/>
              </a:solidFill>
            </a:endParaRPr>
          </a:p>
        </p:txBody>
      </p:sp>
      <p:sp>
        <p:nvSpPr>
          <p:cNvPr id="23555" name="Rectangle 3"/>
          <p:cNvSpPr>
            <a:spLocks noGrp="1" noChangeArrowheads="1"/>
          </p:cNvSpPr>
          <p:nvPr>
            <p:ph type="body" idx="1"/>
          </p:nvPr>
        </p:nvSpPr>
        <p:spPr>
          <a:xfrm>
            <a:off x="483577" y="1714500"/>
            <a:ext cx="8242789" cy="5143500"/>
          </a:xfrm>
        </p:spPr>
        <p:txBody>
          <a:bodyPr/>
          <a:lstStyle/>
          <a:p>
            <a:pPr>
              <a:buFont typeface="Wingdings" pitchFamily="2" charset="2"/>
              <a:buNone/>
              <a:defRPr/>
            </a:pPr>
            <a:r>
              <a:rPr lang="ru-RU" sz="2800" b="1" dirty="0" smtClean="0">
                <a:solidFill>
                  <a:srgbClr val="FF0000"/>
                </a:solidFill>
              </a:rPr>
              <a:t>До проведения ИВЛ необходимо обеспечить </a:t>
            </a:r>
            <a:r>
              <a:rPr lang="ru-RU" sz="2800" b="1" dirty="0">
                <a:solidFill>
                  <a:srgbClr val="FF0000"/>
                </a:solidFill>
              </a:rPr>
              <a:t>проходимость верхних дыхательных путей</a:t>
            </a:r>
            <a:r>
              <a:rPr lang="ru-RU" sz="2800" b="1" dirty="0">
                <a:solidFill>
                  <a:srgbClr val="FFFF00"/>
                </a:solidFill>
              </a:rPr>
              <a:t>. </a:t>
            </a:r>
            <a:r>
              <a:rPr lang="ru-RU" sz="2800" b="1" dirty="0"/>
              <a:t>Без соблюдения этого условия искусственная вентиляция легких обречена на неудачу. </a:t>
            </a:r>
            <a:endParaRPr lang="ru-RU" sz="2800" b="1" dirty="0" smtClean="0"/>
          </a:p>
          <a:p>
            <a:pPr>
              <a:buFont typeface="Wingdings" pitchFamily="2" charset="2"/>
              <a:buNone/>
              <a:defRPr/>
            </a:pPr>
            <a:r>
              <a:rPr lang="ru-RU" sz="2800" b="1" dirty="0" smtClean="0">
                <a:solidFill>
                  <a:srgbClr val="FF0000"/>
                </a:solidFill>
              </a:rPr>
              <a:t>Необходимо </a:t>
            </a:r>
            <a:r>
              <a:rPr lang="ru-RU" sz="2800" b="1" dirty="0">
                <a:solidFill>
                  <a:srgbClr val="FF0000"/>
                </a:solidFill>
              </a:rPr>
              <a:t>освободить полость рта и глотки от инородных масс </a:t>
            </a:r>
            <a:r>
              <a:rPr lang="ru-RU" sz="2800" b="1" dirty="0"/>
              <a:t>(кровь, слизь, рвотные массы, зубные протезы, жвачка или остатки ищи) рукой обернутой платком, салфеткой или другой тканью, предварительно повернув голову спасаемого набок.</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58750"/>
            <a:ext cx="8229600" cy="1555750"/>
          </a:xfrm>
        </p:spPr>
        <p:txBody>
          <a:bodyPr>
            <a:normAutofit fontScale="90000"/>
          </a:bodyPr>
          <a:lstStyle/>
          <a:p>
            <a:pPr algn="ctr">
              <a:defRPr/>
            </a:pPr>
            <a:r>
              <a:rPr lang="ru-RU" sz="4000" dirty="0" smtClean="0">
                <a:solidFill>
                  <a:srgbClr val="00FF00"/>
                </a:solidFill>
              </a:rPr>
              <a:t/>
            </a:r>
            <a:br>
              <a:rPr lang="ru-RU" sz="4000" dirty="0" smtClean="0">
                <a:solidFill>
                  <a:srgbClr val="00FF00"/>
                </a:solidFill>
              </a:rPr>
            </a:br>
            <a:r>
              <a:rPr lang="ru-RU" sz="4000" dirty="0" smtClean="0">
                <a:solidFill>
                  <a:srgbClr val="FF0000"/>
                </a:solidFill>
              </a:rPr>
              <a:t>Искусственная вентиляция легких (ИВЛ)</a:t>
            </a:r>
            <a:endParaRPr lang="ru-RU" sz="4000" dirty="0">
              <a:solidFill>
                <a:srgbClr val="FF0000"/>
              </a:solidFill>
            </a:endParaRPr>
          </a:p>
        </p:txBody>
      </p:sp>
      <p:sp>
        <p:nvSpPr>
          <p:cNvPr id="116739" name="Rectangle 3"/>
          <p:cNvSpPr>
            <a:spLocks noGrp="1" noChangeArrowheads="1"/>
          </p:cNvSpPr>
          <p:nvPr>
            <p:ph type="body" idx="1"/>
          </p:nvPr>
        </p:nvSpPr>
        <p:spPr>
          <a:xfrm>
            <a:off x="571472" y="1428737"/>
            <a:ext cx="7979019" cy="4500594"/>
          </a:xfrm>
        </p:spPr>
        <p:txBody>
          <a:bodyPr/>
          <a:lstStyle/>
          <a:p>
            <a:pPr>
              <a:lnSpc>
                <a:spcPct val="80000"/>
              </a:lnSpc>
              <a:buFont typeface="Wingdings" pitchFamily="2" charset="2"/>
              <a:buNone/>
            </a:pPr>
            <a:endParaRPr lang="ru-RU" sz="3200" b="1" dirty="0" smtClean="0">
              <a:solidFill>
                <a:srgbClr val="2BF53E"/>
              </a:solidFill>
              <a:effectLst/>
            </a:endParaRPr>
          </a:p>
          <a:p>
            <a:pPr>
              <a:lnSpc>
                <a:spcPct val="80000"/>
              </a:lnSpc>
              <a:buFont typeface="Wingdings" pitchFamily="2" charset="2"/>
              <a:buNone/>
            </a:pPr>
            <a:r>
              <a:rPr lang="ru-RU" sz="3200" b="1" dirty="0" smtClean="0">
                <a:solidFill>
                  <a:srgbClr val="FF0000"/>
                </a:solidFill>
                <a:effectLst/>
              </a:rPr>
              <a:t>Вдувание воздуха при ИВЛ можно осуществлять: </a:t>
            </a:r>
          </a:p>
          <a:p>
            <a:pPr>
              <a:lnSpc>
                <a:spcPct val="80000"/>
              </a:lnSpc>
              <a:buFont typeface="Wingdings" pitchFamily="2" charset="2"/>
              <a:buNone/>
            </a:pPr>
            <a:r>
              <a:rPr lang="ru-RU" sz="3200" b="1" dirty="0" smtClean="0">
                <a:effectLst/>
              </a:rPr>
              <a:t>- </a:t>
            </a:r>
            <a:r>
              <a:rPr lang="ru-RU" sz="3200" b="1" dirty="0" smtClean="0">
                <a:solidFill>
                  <a:srgbClr val="FF0000"/>
                </a:solidFill>
                <a:effectLst/>
              </a:rPr>
              <a:t>изо рта в рот</a:t>
            </a:r>
            <a:r>
              <a:rPr lang="ru-RU" sz="3200" b="1" dirty="0" smtClean="0">
                <a:effectLst/>
              </a:rPr>
              <a:t>, при этом спасатель перекрывает пальцами нос спасаемого, а рот плотно и герметично охватывает своими губами;</a:t>
            </a:r>
          </a:p>
          <a:p>
            <a:pPr>
              <a:lnSpc>
                <a:spcPct val="80000"/>
              </a:lnSpc>
              <a:buFont typeface="Wingdings" pitchFamily="2" charset="2"/>
              <a:buNone/>
            </a:pPr>
            <a:r>
              <a:rPr lang="ru-RU" sz="3200" b="1" dirty="0" smtClean="0">
                <a:effectLst/>
              </a:rPr>
              <a:t>- </a:t>
            </a:r>
            <a:r>
              <a:rPr lang="ru-RU" sz="3200" b="1" dirty="0" smtClean="0">
                <a:solidFill>
                  <a:srgbClr val="FF0000"/>
                </a:solidFill>
                <a:effectLst/>
              </a:rPr>
              <a:t>изо рта в нос</a:t>
            </a:r>
            <a:r>
              <a:rPr lang="ru-RU" sz="3200" b="1" dirty="0" smtClean="0">
                <a:effectLst/>
              </a:rPr>
              <a:t>, спасатель перекрывает рот спасаемому и герметично охватывает нос губами.</a:t>
            </a: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83577" y="0"/>
            <a:ext cx="8660423" cy="1524000"/>
          </a:xfrm>
        </p:spPr>
        <p:txBody>
          <a:bodyPr/>
          <a:lstStyle/>
          <a:p>
            <a:pPr>
              <a:defRPr/>
            </a:pPr>
            <a:r>
              <a:rPr lang="ru-RU" sz="4000" dirty="0" smtClean="0">
                <a:solidFill>
                  <a:srgbClr val="00FF00"/>
                </a:solidFill>
              </a:rPr>
              <a:t/>
            </a:r>
            <a:br>
              <a:rPr lang="ru-RU" sz="4000" dirty="0" smtClean="0">
                <a:solidFill>
                  <a:srgbClr val="00FF00"/>
                </a:solidFill>
              </a:rPr>
            </a:br>
            <a:r>
              <a:rPr lang="ru-RU" sz="4000" dirty="0" smtClean="0">
                <a:solidFill>
                  <a:srgbClr val="FF0000"/>
                </a:solidFill>
              </a:rPr>
              <a:t>Сердечно-легочная </a:t>
            </a:r>
            <a:r>
              <a:rPr lang="ru-RU" sz="4000" dirty="0">
                <a:solidFill>
                  <a:srgbClr val="FF0000"/>
                </a:solidFill>
              </a:rPr>
              <a:t>реанимация</a:t>
            </a:r>
          </a:p>
        </p:txBody>
      </p:sp>
      <p:sp>
        <p:nvSpPr>
          <p:cNvPr id="29699" name="Rectangle 3"/>
          <p:cNvSpPr>
            <a:spLocks noGrp="1" noChangeArrowheads="1"/>
          </p:cNvSpPr>
          <p:nvPr>
            <p:ph type="body" idx="1"/>
          </p:nvPr>
        </p:nvSpPr>
        <p:spPr>
          <a:xfrm>
            <a:off x="747347" y="1500188"/>
            <a:ext cx="7847135" cy="5072062"/>
          </a:xfrm>
        </p:spPr>
        <p:txBody>
          <a:bodyPr>
            <a:normAutofit fontScale="92500"/>
          </a:bodyPr>
          <a:lstStyle/>
          <a:p>
            <a:pPr>
              <a:lnSpc>
                <a:spcPct val="90000"/>
              </a:lnSpc>
              <a:buFont typeface="Wingdings" pitchFamily="2" charset="2"/>
              <a:buNone/>
              <a:defRPr/>
            </a:pPr>
            <a:r>
              <a:rPr lang="ru-RU" sz="3200" b="1" dirty="0" smtClean="0">
                <a:solidFill>
                  <a:srgbClr val="FF0000"/>
                </a:solidFill>
              </a:rPr>
              <a:t>Последовательность СЛР:</a:t>
            </a:r>
          </a:p>
          <a:p>
            <a:pPr marL="514350" indent="-514350">
              <a:lnSpc>
                <a:spcPct val="90000"/>
              </a:lnSpc>
              <a:buFont typeface="Wingdings" pitchFamily="2" charset="2"/>
              <a:buAutoNum type="arabicPeriod"/>
              <a:defRPr/>
            </a:pPr>
            <a:r>
              <a:rPr lang="ru-RU" sz="3200" b="1" dirty="0" smtClean="0">
                <a:solidFill>
                  <a:srgbClr val="FF0000"/>
                </a:solidFill>
              </a:rPr>
              <a:t>проводится </a:t>
            </a:r>
            <a:r>
              <a:rPr lang="ru-RU" sz="3200" b="1" dirty="0">
                <a:solidFill>
                  <a:srgbClr val="FF0000"/>
                </a:solidFill>
              </a:rPr>
              <a:t>30 компрессий </a:t>
            </a:r>
            <a:r>
              <a:rPr lang="ru-RU" sz="3200" b="1" dirty="0" smtClean="0">
                <a:solidFill>
                  <a:srgbClr val="FF0000"/>
                </a:solidFill>
              </a:rPr>
              <a:t>грудной клетки,</a:t>
            </a:r>
          </a:p>
          <a:p>
            <a:pPr marL="514350" indent="-514350">
              <a:lnSpc>
                <a:spcPct val="90000"/>
              </a:lnSpc>
              <a:buFont typeface="Wingdings" pitchFamily="2" charset="2"/>
              <a:buNone/>
              <a:defRPr/>
            </a:pPr>
            <a:r>
              <a:rPr lang="ru-RU" sz="3200" b="1" dirty="0" smtClean="0">
                <a:solidFill>
                  <a:srgbClr val="FF0000"/>
                </a:solidFill>
              </a:rPr>
              <a:t>2. выполняется 2(два) искусственных вдоха. </a:t>
            </a:r>
          </a:p>
          <a:p>
            <a:pPr marL="514350" indent="-514350">
              <a:lnSpc>
                <a:spcPct val="90000"/>
              </a:lnSpc>
              <a:buFont typeface="Wingdings" pitchFamily="2" charset="2"/>
              <a:buNone/>
              <a:defRPr/>
            </a:pPr>
            <a:r>
              <a:rPr lang="ru-RU" sz="2400" dirty="0" smtClean="0"/>
              <a:t>Первый спасатель, производящий ИВЛ, располагается слева от пораженного, у головы; второй - справа от пораженного, и занимается непрямым массажем сердца. </a:t>
            </a:r>
          </a:p>
          <a:p>
            <a:pPr marL="514350" indent="-514350">
              <a:lnSpc>
                <a:spcPct val="90000"/>
              </a:lnSpc>
              <a:buFont typeface="Wingdings" pitchFamily="2" charset="2"/>
              <a:buNone/>
              <a:defRPr/>
            </a:pPr>
            <a:r>
              <a:rPr lang="ru-RU" sz="2400" b="1" dirty="0" smtClean="0"/>
              <a:t>Приемы реанимации проводят до тех пор, пока они не дадут эффекта или не будет констатирована биологическая смерть</a:t>
            </a:r>
            <a:r>
              <a:rPr lang="ru-RU" sz="3200" b="1" dirty="0" smtClean="0"/>
              <a:t>.</a:t>
            </a:r>
          </a:p>
          <a:p>
            <a:pPr marL="514350" indent="-514350" algn="ctr">
              <a:lnSpc>
                <a:spcPct val="90000"/>
              </a:lnSpc>
              <a:buFont typeface="Wingdings" pitchFamily="2" charset="2"/>
              <a:buNone/>
              <a:defRPr/>
            </a:pPr>
            <a:r>
              <a:rPr lang="ru-RU" sz="4000" b="1" dirty="0" smtClean="0">
                <a:solidFill>
                  <a:srgbClr val="FFFF66"/>
                </a:solidFill>
              </a:rPr>
              <a:t> </a:t>
            </a:r>
            <a:endParaRPr lang="ru-RU" sz="4000" b="1" dirty="0">
              <a:solidFill>
                <a:srgbClr val="FFFF66"/>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77058" y="158750"/>
            <a:ext cx="7649308" cy="1593850"/>
          </a:xfrm>
        </p:spPr>
        <p:txBody>
          <a:bodyPr>
            <a:normAutofit/>
          </a:bodyPr>
          <a:lstStyle/>
          <a:p>
            <a:pPr algn="ctr">
              <a:defRPr/>
            </a:pPr>
            <a:r>
              <a:rPr lang="ru-RU" sz="2800" dirty="0">
                <a:solidFill>
                  <a:srgbClr val="00B050"/>
                </a:solidFill>
                <a:latin typeface="Arial Black" pitchFamily="34" charset="0"/>
              </a:rPr>
              <a:t>Мероприятия первой </a:t>
            </a:r>
            <a:r>
              <a:rPr lang="ru-RU" sz="2800" dirty="0" smtClean="0">
                <a:solidFill>
                  <a:srgbClr val="00B050"/>
                </a:solidFill>
                <a:latin typeface="Arial Black" pitchFamily="34" charset="0"/>
              </a:rPr>
              <a:t>помощи</a:t>
            </a:r>
            <a:endParaRPr lang="ru-RU" sz="2800" dirty="0">
              <a:solidFill>
                <a:srgbClr val="00B050"/>
              </a:solidFill>
              <a:latin typeface="Arial Black" pitchFamily="34" charset="0"/>
            </a:endParaRPr>
          </a:p>
        </p:txBody>
      </p:sp>
      <p:sp>
        <p:nvSpPr>
          <p:cNvPr id="13315" name="Rectangle 3"/>
          <p:cNvSpPr>
            <a:spLocks noGrp="1" noChangeArrowheads="1"/>
          </p:cNvSpPr>
          <p:nvPr>
            <p:ph type="body" idx="1"/>
          </p:nvPr>
        </p:nvSpPr>
        <p:spPr>
          <a:xfrm>
            <a:off x="455736" y="1500188"/>
            <a:ext cx="8226669" cy="4857750"/>
          </a:xfrm>
        </p:spPr>
        <p:txBody>
          <a:bodyPr>
            <a:normAutofit fontScale="92500"/>
          </a:bodyPr>
          <a:lstStyle/>
          <a:p>
            <a:pPr>
              <a:lnSpc>
                <a:spcPct val="90000"/>
              </a:lnSpc>
              <a:buFont typeface="Wingdings" pitchFamily="2" charset="2"/>
              <a:buNone/>
              <a:defRPr/>
            </a:pPr>
            <a:r>
              <a:rPr lang="ru-RU" sz="2400" dirty="0"/>
              <a:t>	</a:t>
            </a:r>
            <a:r>
              <a:rPr lang="ru-RU" sz="2700" b="1" dirty="0" smtClean="0"/>
              <a:t>- </a:t>
            </a:r>
            <a:r>
              <a:rPr lang="ru-RU" sz="2700" b="1" dirty="0" smtClean="0">
                <a:solidFill>
                  <a:srgbClr val="00B050"/>
                </a:solidFill>
              </a:rPr>
              <a:t>устранение </a:t>
            </a:r>
            <a:r>
              <a:rPr lang="ru-RU" sz="2700" b="1" dirty="0">
                <a:solidFill>
                  <a:srgbClr val="00B050"/>
                </a:solidFill>
              </a:rPr>
              <a:t>последствий травмирующего фактора</a:t>
            </a:r>
            <a:r>
              <a:rPr lang="ru-RU" sz="2700" b="1" dirty="0">
                <a:solidFill>
                  <a:srgbClr val="FF0000"/>
                </a:solidFill>
              </a:rPr>
              <a:t> </a:t>
            </a:r>
            <a:r>
              <a:rPr lang="ru-RU" sz="2700" b="1" dirty="0"/>
              <a:t>(извлечение, вынос, тушение одежды и т.п.);</a:t>
            </a:r>
          </a:p>
          <a:p>
            <a:pPr>
              <a:lnSpc>
                <a:spcPct val="90000"/>
              </a:lnSpc>
              <a:buFont typeface="Wingdings" pitchFamily="2" charset="2"/>
              <a:buNone/>
              <a:defRPr/>
            </a:pPr>
            <a:r>
              <a:rPr lang="ru-RU" sz="2700" b="1" dirty="0"/>
              <a:t>	</a:t>
            </a:r>
            <a:r>
              <a:rPr lang="ru-RU" sz="2700" b="1" dirty="0" smtClean="0"/>
              <a:t>- </a:t>
            </a:r>
            <a:r>
              <a:rPr lang="ru-RU" sz="2700" b="1" dirty="0" smtClean="0">
                <a:solidFill>
                  <a:srgbClr val="00B050"/>
                </a:solidFill>
              </a:rPr>
              <a:t>временная </a:t>
            </a:r>
            <a:r>
              <a:rPr lang="ru-RU" sz="2700" b="1" dirty="0">
                <a:solidFill>
                  <a:srgbClr val="00B050"/>
                </a:solidFill>
              </a:rPr>
              <a:t>остановка кровотечения;</a:t>
            </a:r>
          </a:p>
          <a:p>
            <a:pPr>
              <a:lnSpc>
                <a:spcPct val="90000"/>
              </a:lnSpc>
              <a:buFont typeface="Wingdings" pitchFamily="2" charset="2"/>
              <a:buNone/>
              <a:defRPr/>
            </a:pPr>
            <a:r>
              <a:rPr lang="ru-RU" sz="2700" b="1" dirty="0">
                <a:solidFill>
                  <a:srgbClr val="00B050"/>
                </a:solidFill>
              </a:rPr>
              <a:t>	</a:t>
            </a:r>
            <a:r>
              <a:rPr lang="ru-RU" sz="2700" b="1" dirty="0" smtClean="0">
                <a:solidFill>
                  <a:srgbClr val="00B050"/>
                </a:solidFill>
              </a:rPr>
              <a:t>- введение </a:t>
            </a:r>
            <a:r>
              <a:rPr lang="ru-RU" sz="2700" b="1" dirty="0">
                <a:solidFill>
                  <a:srgbClr val="00B050"/>
                </a:solidFill>
              </a:rPr>
              <a:t>обезболивающих;</a:t>
            </a:r>
          </a:p>
          <a:p>
            <a:pPr>
              <a:lnSpc>
                <a:spcPct val="90000"/>
              </a:lnSpc>
              <a:buFont typeface="Wingdings" pitchFamily="2" charset="2"/>
              <a:buNone/>
              <a:defRPr/>
            </a:pPr>
            <a:r>
              <a:rPr lang="ru-RU" sz="2700" b="1" dirty="0">
                <a:solidFill>
                  <a:srgbClr val="00B050"/>
                </a:solidFill>
              </a:rPr>
              <a:t>	</a:t>
            </a:r>
            <a:r>
              <a:rPr lang="ru-RU" sz="2700" b="1" dirty="0" smtClean="0">
                <a:solidFill>
                  <a:srgbClr val="00B050"/>
                </a:solidFill>
              </a:rPr>
              <a:t>- проведение </a:t>
            </a:r>
            <a:r>
              <a:rPr lang="ru-RU" sz="2700" b="1" dirty="0">
                <a:solidFill>
                  <a:srgbClr val="00B050"/>
                </a:solidFill>
              </a:rPr>
              <a:t>сердечно-легочной реанимации;</a:t>
            </a:r>
          </a:p>
          <a:p>
            <a:pPr>
              <a:lnSpc>
                <a:spcPct val="90000"/>
              </a:lnSpc>
              <a:buFont typeface="Wingdings" pitchFamily="2" charset="2"/>
              <a:buNone/>
              <a:defRPr/>
            </a:pPr>
            <a:r>
              <a:rPr lang="ru-RU" sz="2700" b="1" dirty="0">
                <a:solidFill>
                  <a:srgbClr val="00B050"/>
                </a:solidFill>
              </a:rPr>
              <a:t>	</a:t>
            </a:r>
            <a:r>
              <a:rPr lang="ru-RU" sz="2700" b="1" dirty="0" smtClean="0">
                <a:solidFill>
                  <a:srgbClr val="00B050"/>
                </a:solidFill>
              </a:rPr>
              <a:t>- наложение </a:t>
            </a:r>
            <a:r>
              <a:rPr lang="ru-RU" sz="2700" b="1" dirty="0">
                <a:solidFill>
                  <a:srgbClr val="00B050"/>
                </a:solidFill>
              </a:rPr>
              <a:t>асептических повязок </a:t>
            </a:r>
            <a:r>
              <a:rPr lang="ru-RU" sz="2700" b="1" dirty="0"/>
              <a:t>на раны и ожоги;</a:t>
            </a:r>
          </a:p>
          <a:p>
            <a:pPr>
              <a:lnSpc>
                <a:spcPct val="90000"/>
              </a:lnSpc>
              <a:buFont typeface="Wingdings" pitchFamily="2" charset="2"/>
              <a:buNone/>
              <a:defRPr/>
            </a:pPr>
            <a:r>
              <a:rPr lang="ru-RU" sz="2700" b="1" dirty="0"/>
              <a:t>	</a:t>
            </a:r>
            <a:r>
              <a:rPr lang="ru-RU" sz="2700" b="1" dirty="0" smtClean="0"/>
              <a:t>- </a:t>
            </a:r>
            <a:r>
              <a:rPr lang="ru-RU" sz="2700" b="1" dirty="0" smtClean="0">
                <a:solidFill>
                  <a:srgbClr val="00B050"/>
                </a:solidFill>
              </a:rPr>
              <a:t>наложение </a:t>
            </a:r>
            <a:r>
              <a:rPr lang="ru-RU" sz="2700" b="1" dirty="0" err="1">
                <a:solidFill>
                  <a:srgbClr val="00B050"/>
                </a:solidFill>
              </a:rPr>
              <a:t>окклюзионной</a:t>
            </a:r>
            <a:r>
              <a:rPr lang="ru-RU" sz="2700" b="1" dirty="0">
                <a:solidFill>
                  <a:srgbClr val="00B050"/>
                </a:solidFill>
              </a:rPr>
              <a:t> повязки </a:t>
            </a:r>
            <a:r>
              <a:rPr lang="ru-RU" sz="2700" b="1" dirty="0"/>
              <a:t>при открытом пневмотораксе;</a:t>
            </a:r>
          </a:p>
          <a:p>
            <a:pPr>
              <a:lnSpc>
                <a:spcPct val="90000"/>
              </a:lnSpc>
              <a:buFont typeface="Wingdings" pitchFamily="2" charset="2"/>
              <a:buNone/>
              <a:defRPr/>
            </a:pPr>
            <a:r>
              <a:rPr lang="ru-RU" sz="2700" b="1" dirty="0"/>
              <a:t>	</a:t>
            </a:r>
            <a:r>
              <a:rPr lang="ru-RU" sz="2700" b="1" dirty="0" smtClean="0">
                <a:solidFill>
                  <a:schemeClr val="tx1"/>
                </a:solidFill>
              </a:rPr>
              <a:t>- </a:t>
            </a:r>
            <a:r>
              <a:rPr lang="ru-RU" sz="2700" b="1" dirty="0" smtClean="0">
                <a:solidFill>
                  <a:srgbClr val="00B050"/>
                </a:solidFill>
              </a:rPr>
              <a:t>обеспечение </a:t>
            </a:r>
            <a:r>
              <a:rPr lang="ru-RU" sz="2700" b="1" dirty="0">
                <a:solidFill>
                  <a:srgbClr val="00B050"/>
                </a:solidFill>
              </a:rPr>
              <a:t>транспортной иммобилизации.</a:t>
            </a:r>
          </a:p>
        </p:txBody>
      </p:sp>
    </p:spTree>
  </p:cSld>
  <p:clrMapOvr>
    <a:masterClrMapping/>
  </p:clrMapOvr>
  <p:transition advTm="2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400" dirty="0" err="1" smtClean="0">
                <a:solidFill>
                  <a:srgbClr val="FF0000"/>
                </a:solidFill>
                <a:latin typeface="Arial Black" pitchFamily="34" charset="0"/>
              </a:rPr>
              <a:t>принципЫ</a:t>
            </a:r>
            <a:r>
              <a:rPr lang="ru-RU" sz="2400" dirty="0" smtClean="0">
                <a:solidFill>
                  <a:srgbClr val="FF0000"/>
                </a:solidFill>
                <a:latin typeface="Arial Black" pitchFamily="34" charset="0"/>
              </a:rPr>
              <a:t> оказания первой помощи при неотложных ситуациях</a:t>
            </a:r>
            <a:endParaRPr lang="ru-RU" sz="2400" dirty="0">
              <a:solidFill>
                <a:srgbClr val="FF0000"/>
              </a:solidFill>
              <a:latin typeface="Arial Black" pitchFamily="34" charset="0"/>
            </a:endParaRPr>
          </a:p>
        </p:txBody>
      </p:sp>
      <p:sp>
        <p:nvSpPr>
          <p:cNvPr id="3" name="Содержимое 2"/>
          <p:cNvSpPr>
            <a:spLocks noGrp="1"/>
          </p:cNvSpPr>
          <p:nvPr>
            <p:ph idx="1"/>
          </p:nvPr>
        </p:nvSpPr>
        <p:spPr/>
        <p:txBody>
          <a:bodyPr>
            <a:normAutofit fontScale="92500" lnSpcReduction="10000"/>
          </a:bodyPr>
          <a:lstStyle/>
          <a:p>
            <a:pPr>
              <a:buNone/>
            </a:pPr>
            <a:r>
              <a:rPr lang="ru-RU" sz="1600" dirty="0" smtClean="0"/>
              <a:t/>
            </a:r>
            <a:br>
              <a:rPr lang="ru-RU" sz="1600" dirty="0" smtClean="0"/>
            </a:br>
            <a:r>
              <a:rPr lang="ru-RU" sz="1800" dirty="0" smtClean="0">
                <a:solidFill>
                  <a:srgbClr val="FF0000"/>
                </a:solidFill>
                <a:latin typeface="Arial Black" pitchFamily="34" charset="0"/>
              </a:rPr>
              <a:t>1.Осмотрите место происшествия</a:t>
            </a:r>
            <a:r>
              <a:rPr lang="ru-RU" sz="1800" dirty="0" smtClean="0">
                <a:latin typeface="Arial Black" pitchFamily="34" charset="0"/>
              </a:rPr>
              <a:t>.</a:t>
            </a:r>
            <a:br>
              <a:rPr lang="ru-RU" sz="1800" dirty="0" smtClean="0">
                <a:latin typeface="Arial Black" pitchFamily="34" charset="0"/>
              </a:rPr>
            </a:br>
            <a:r>
              <a:rPr lang="ru-RU" sz="1800" dirty="0" smtClean="0">
                <a:latin typeface="Arial Black" pitchFamily="34" charset="0"/>
              </a:rPr>
              <a:t/>
            </a:r>
            <a:br>
              <a:rPr lang="ru-RU" sz="1800" dirty="0" smtClean="0">
                <a:latin typeface="Arial Black" pitchFamily="34" charset="0"/>
              </a:rPr>
            </a:br>
            <a:r>
              <a:rPr lang="ru-RU" sz="1800" dirty="0" smtClean="0">
                <a:solidFill>
                  <a:srgbClr val="FF0000"/>
                </a:solidFill>
                <a:latin typeface="Arial Black" pitchFamily="34" charset="0"/>
              </a:rPr>
              <a:t>2.Проведите первичный осмотр пострадавшего и окажите первую помощь при состояниях, угрожающих его жизни.</a:t>
            </a:r>
            <a:br>
              <a:rPr lang="ru-RU" sz="1800" dirty="0" smtClean="0">
                <a:solidFill>
                  <a:srgbClr val="FF0000"/>
                </a:solidFill>
                <a:latin typeface="Arial Black" pitchFamily="34" charset="0"/>
              </a:rPr>
            </a:br>
            <a:r>
              <a:rPr lang="ru-RU" sz="1800" dirty="0" smtClean="0">
                <a:solidFill>
                  <a:srgbClr val="FF0000"/>
                </a:solidFill>
                <a:latin typeface="Arial Black" pitchFamily="34" charset="0"/>
              </a:rPr>
              <a:t/>
            </a:r>
            <a:br>
              <a:rPr lang="ru-RU" sz="1800" dirty="0" smtClean="0">
                <a:solidFill>
                  <a:srgbClr val="FF0000"/>
                </a:solidFill>
                <a:latin typeface="Arial Black" pitchFamily="34" charset="0"/>
              </a:rPr>
            </a:br>
            <a:r>
              <a:rPr lang="ru-RU" sz="1800" dirty="0" smtClean="0">
                <a:solidFill>
                  <a:srgbClr val="FF0000"/>
                </a:solidFill>
                <a:latin typeface="Arial Black" pitchFamily="34" charset="0"/>
              </a:rPr>
              <a:t>3.Вызовите скорую помощь.</a:t>
            </a:r>
            <a:br>
              <a:rPr lang="ru-RU" sz="1800" dirty="0" smtClean="0">
                <a:solidFill>
                  <a:srgbClr val="FF0000"/>
                </a:solidFill>
                <a:latin typeface="Arial Black" pitchFamily="34" charset="0"/>
              </a:rPr>
            </a:br>
            <a:r>
              <a:rPr lang="ru-RU" sz="1800" dirty="0" smtClean="0">
                <a:solidFill>
                  <a:srgbClr val="FF0000"/>
                </a:solidFill>
                <a:latin typeface="Arial Black" pitchFamily="34" charset="0"/>
              </a:rPr>
              <a:t/>
            </a:r>
            <a:br>
              <a:rPr lang="ru-RU" sz="1800" dirty="0" smtClean="0">
                <a:solidFill>
                  <a:srgbClr val="FF0000"/>
                </a:solidFill>
                <a:latin typeface="Arial Black" pitchFamily="34" charset="0"/>
              </a:rPr>
            </a:br>
            <a:r>
              <a:rPr lang="ru-RU" sz="1800" dirty="0" smtClean="0">
                <a:solidFill>
                  <a:srgbClr val="FF0000"/>
                </a:solidFill>
                <a:latin typeface="Arial Black" pitchFamily="34" charset="0"/>
              </a:rPr>
              <a:t>4.Проведите вторичный осмотр пострадавшего</a:t>
            </a:r>
            <a:r>
              <a:rPr lang="ru-RU" sz="1800" dirty="0" smtClean="0">
                <a:latin typeface="Arial Black" pitchFamily="34" charset="0"/>
              </a:rPr>
              <a:t> </a:t>
            </a:r>
            <a:r>
              <a:rPr lang="ru-RU" sz="1800" dirty="0" smtClean="0">
                <a:solidFill>
                  <a:srgbClr val="FF0000"/>
                </a:solidFill>
                <a:latin typeface="Arial Black" pitchFamily="34" charset="0"/>
              </a:rPr>
              <a:t>и при необходимости окажите помощь при выявлении других проблем. </a:t>
            </a:r>
            <a:r>
              <a:rPr lang="ru-RU" sz="1800" dirty="0" smtClean="0">
                <a:latin typeface="Arial Black" pitchFamily="34" charset="0"/>
              </a:rPr>
              <a:t>Непрерывно наблюдайте за пострадавшим и успокаивайте его до прибытия скорой помощи.</a:t>
            </a:r>
            <a:br>
              <a:rPr lang="ru-RU" sz="1800" dirty="0" smtClean="0">
                <a:latin typeface="Arial Black" pitchFamily="34" charset="0"/>
              </a:rPr>
            </a:br>
            <a:r>
              <a:rPr lang="ru-RU" sz="1800" dirty="0" smtClean="0">
                <a:latin typeface="Arial Black" pitchFamily="34" charset="0"/>
              </a:rPr>
              <a:t/>
            </a:r>
            <a:br>
              <a:rPr lang="ru-RU" sz="1800" dirty="0" smtClean="0">
                <a:latin typeface="Arial Black" pitchFamily="34" charset="0"/>
              </a:rPr>
            </a:br>
            <a:r>
              <a:rPr lang="ru-RU" sz="1800" dirty="0" smtClean="0">
                <a:latin typeface="Arial Black" pitchFamily="34" charset="0"/>
              </a:rPr>
              <a:t>Эта последовательность действий обеспечивает вашу безопасность, безопасность пострадавшего и окружающих, а также способствует эффективной работе человека, оказывающего помощь, тем самым увеличивая шансы пострадавшего на выживание.</a:t>
            </a:r>
            <a:br>
              <a:rPr lang="ru-RU" sz="1800" dirty="0" smtClean="0">
                <a:latin typeface="Arial Black" pitchFamily="34" charset="0"/>
              </a:rPr>
            </a:br>
            <a:endParaRPr lang="ru-RU" sz="1800" dirty="0">
              <a:latin typeface="Arial Black"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smtClean="0">
                <a:solidFill>
                  <a:srgbClr val="FF0000"/>
                </a:solidFill>
                <a:latin typeface="Arial Black" pitchFamily="34" charset="0"/>
              </a:rPr>
              <a:t>Первый Принцип  - осмотр места происшествия</a:t>
            </a:r>
            <a:endParaRPr lang="ru-RU" sz="2400" dirty="0">
              <a:solidFill>
                <a:srgbClr val="FF0000"/>
              </a:solidFill>
              <a:latin typeface="Arial Black" pitchFamily="34" charset="0"/>
            </a:endParaRPr>
          </a:p>
        </p:txBody>
      </p:sp>
      <p:sp>
        <p:nvSpPr>
          <p:cNvPr id="3" name="Содержимое 2"/>
          <p:cNvSpPr>
            <a:spLocks noGrp="1"/>
          </p:cNvSpPr>
          <p:nvPr>
            <p:ph idx="1"/>
          </p:nvPr>
        </p:nvSpPr>
        <p:spPr>
          <a:xfrm>
            <a:off x="304800" y="1554162"/>
            <a:ext cx="8686800" cy="4875234"/>
          </a:xfrm>
        </p:spPr>
        <p:txBody>
          <a:bodyPr>
            <a:normAutofit fontScale="55000" lnSpcReduction="20000"/>
          </a:bodyPr>
          <a:lstStyle/>
          <a:p>
            <a:pPr>
              <a:buNone/>
            </a:pPr>
            <a:r>
              <a:rPr lang="ru-RU" sz="1800" dirty="0" smtClean="0"/>
              <a:t/>
            </a:r>
            <a:br>
              <a:rPr lang="ru-RU" sz="1800" dirty="0" smtClean="0"/>
            </a:br>
            <a:r>
              <a:rPr lang="ru-RU" sz="1800" dirty="0" smtClean="0"/>
              <a:t/>
            </a:r>
            <a:br>
              <a:rPr lang="ru-RU" sz="1800" dirty="0" smtClean="0"/>
            </a:br>
            <a:r>
              <a:rPr lang="ru-RU" sz="2900" dirty="0" smtClean="0">
                <a:latin typeface="Arial Black" pitchFamily="34" charset="0"/>
              </a:rPr>
              <a:t>Внимательно осмотритесь и постарайтесь определить следующее:</a:t>
            </a:r>
            <a:br>
              <a:rPr lang="ru-RU" sz="2900" dirty="0" smtClean="0">
                <a:latin typeface="Arial Black" pitchFamily="34" charset="0"/>
              </a:rPr>
            </a:br>
            <a:r>
              <a:rPr lang="ru-RU" sz="2900" dirty="0" smtClean="0">
                <a:latin typeface="Arial Black" pitchFamily="34" charset="0"/>
              </a:rPr>
              <a:t/>
            </a:r>
            <a:br>
              <a:rPr lang="ru-RU" sz="2900" dirty="0" smtClean="0">
                <a:latin typeface="Arial Black" pitchFamily="34" charset="0"/>
              </a:rPr>
            </a:br>
            <a:r>
              <a:rPr lang="ru-RU" sz="3300" dirty="0" smtClean="0">
                <a:solidFill>
                  <a:srgbClr val="FF0000"/>
                </a:solidFill>
                <a:latin typeface="Arial Black" pitchFamily="34" charset="0"/>
              </a:rPr>
              <a:t>1.Не представляет ли место происшествия опасности?</a:t>
            </a:r>
            <a:br>
              <a:rPr lang="ru-RU" sz="3300" dirty="0" smtClean="0">
                <a:solidFill>
                  <a:srgbClr val="FF0000"/>
                </a:solidFill>
                <a:latin typeface="Arial Black" pitchFamily="34" charset="0"/>
              </a:rPr>
            </a:br>
            <a:r>
              <a:rPr lang="ru-RU" sz="3300" dirty="0" smtClean="0">
                <a:solidFill>
                  <a:srgbClr val="FF0000"/>
                </a:solidFill>
                <a:latin typeface="Arial Black" pitchFamily="34" charset="0"/>
              </a:rPr>
              <a:t/>
            </a:r>
            <a:br>
              <a:rPr lang="ru-RU" sz="3300" dirty="0" smtClean="0">
                <a:solidFill>
                  <a:srgbClr val="FF0000"/>
                </a:solidFill>
                <a:latin typeface="Arial Black" pitchFamily="34" charset="0"/>
              </a:rPr>
            </a:br>
            <a:r>
              <a:rPr lang="ru-RU" sz="3300" dirty="0" smtClean="0">
                <a:solidFill>
                  <a:srgbClr val="FF0000"/>
                </a:solidFill>
                <a:latin typeface="Arial Black" pitchFamily="34" charset="0"/>
              </a:rPr>
              <a:t>2.Что произошло?</a:t>
            </a:r>
            <a:br>
              <a:rPr lang="ru-RU" sz="3300" dirty="0" smtClean="0">
                <a:solidFill>
                  <a:srgbClr val="FF0000"/>
                </a:solidFill>
                <a:latin typeface="Arial Black" pitchFamily="34" charset="0"/>
              </a:rPr>
            </a:br>
            <a:r>
              <a:rPr lang="ru-RU" sz="3300" dirty="0" smtClean="0">
                <a:solidFill>
                  <a:srgbClr val="FF0000"/>
                </a:solidFill>
                <a:latin typeface="Arial Black" pitchFamily="34" charset="0"/>
              </a:rPr>
              <a:t/>
            </a:r>
            <a:br>
              <a:rPr lang="ru-RU" sz="3300" dirty="0" smtClean="0">
                <a:solidFill>
                  <a:srgbClr val="FF0000"/>
                </a:solidFill>
                <a:latin typeface="Arial Black" pitchFamily="34" charset="0"/>
              </a:rPr>
            </a:br>
            <a:r>
              <a:rPr lang="ru-RU" sz="3300" dirty="0" smtClean="0">
                <a:solidFill>
                  <a:srgbClr val="FF0000"/>
                </a:solidFill>
                <a:latin typeface="Arial Black" pitchFamily="34" charset="0"/>
              </a:rPr>
              <a:t>3.Сколько пострадавших?</a:t>
            </a:r>
            <a:br>
              <a:rPr lang="ru-RU" sz="3300" dirty="0" smtClean="0">
                <a:solidFill>
                  <a:srgbClr val="FF0000"/>
                </a:solidFill>
                <a:latin typeface="Arial Black" pitchFamily="34" charset="0"/>
              </a:rPr>
            </a:br>
            <a:r>
              <a:rPr lang="ru-RU" sz="3300" dirty="0" smtClean="0">
                <a:solidFill>
                  <a:srgbClr val="FF0000"/>
                </a:solidFill>
                <a:latin typeface="Arial Black" pitchFamily="34" charset="0"/>
              </a:rPr>
              <a:t/>
            </a:r>
            <a:br>
              <a:rPr lang="ru-RU" sz="3300" dirty="0" smtClean="0">
                <a:solidFill>
                  <a:srgbClr val="FF0000"/>
                </a:solidFill>
                <a:latin typeface="Arial Black" pitchFamily="34" charset="0"/>
              </a:rPr>
            </a:br>
            <a:r>
              <a:rPr lang="ru-RU" sz="3300" dirty="0" smtClean="0">
                <a:solidFill>
                  <a:srgbClr val="FF0000"/>
                </a:solidFill>
                <a:latin typeface="Arial Black" pitchFamily="34" charset="0"/>
              </a:rPr>
              <a:t>4.В состоянии ли окружающие вам помочь?</a:t>
            </a:r>
            <a:r>
              <a:rPr lang="ru-RU" sz="2900" dirty="0" smtClean="0">
                <a:latin typeface="Arial Black" pitchFamily="34" charset="0"/>
              </a:rPr>
              <a:t/>
            </a:r>
            <a:br>
              <a:rPr lang="ru-RU" sz="2900" dirty="0" smtClean="0">
                <a:latin typeface="Arial Black" pitchFamily="34" charset="0"/>
              </a:rPr>
            </a:br>
            <a:endParaRPr lang="ru-RU" sz="2900" dirty="0" smtClean="0">
              <a:latin typeface="Arial Black" pitchFamily="34" charset="0"/>
            </a:endParaRPr>
          </a:p>
          <a:p>
            <a:pPr>
              <a:buNone/>
            </a:pPr>
            <a:r>
              <a:rPr lang="ru-RU" sz="2600" dirty="0" smtClean="0">
                <a:latin typeface="Arial Black" pitchFamily="34" charset="0"/>
              </a:rPr>
              <a:t>Когда вы производите осмотр места происшествия, обращайте внимание на все то, что может угрожать вашей безопасности и безопасности окружающих: оголенные электрические провода, падающие обломки, пожар, дым, неблагоприятные погодные условия и др. </a:t>
            </a:r>
          </a:p>
          <a:p>
            <a:pPr>
              <a:buNone/>
            </a:pPr>
            <a:r>
              <a:rPr lang="ru-RU" sz="2600" dirty="0" smtClean="0">
                <a:latin typeface="Arial Black" pitchFamily="34" charset="0"/>
              </a:rPr>
              <a:t>Если вам угрожает какая-либо опасность, не приближайтесь к пострадавшему. Немедленно вызовите соответствующую службу (скорую помощь, МЧС или полицию) для получения профессиональной помощи.</a:t>
            </a:r>
            <a:br>
              <a:rPr lang="ru-RU" sz="2600" dirty="0" smtClean="0">
                <a:latin typeface="Arial Black" pitchFamily="34" charset="0"/>
              </a:rPr>
            </a:br>
            <a:endParaRPr lang="ru-RU" sz="2600" dirty="0" smtClean="0">
              <a:latin typeface="Arial Black" pitchFamily="34" charset="0"/>
            </a:endParaRPr>
          </a:p>
          <a:p>
            <a:pPr>
              <a:buNone/>
            </a:pPr>
            <a:r>
              <a:rPr lang="ru-RU" sz="2600" dirty="0" smtClean="0">
                <a:latin typeface="Arial Black" pitchFamily="34" charset="0"/>
              </a:rPr>
              <a:t>Никогда не подвергайте себя риску, иначе вы можете оказаться в роли второго пострадавшего. В ситуации повышенной опасности помощь должна оказываться профессиональными сотрудниками служб, которые имеют соответствующую подготовку и снаряжение.</a:t>
            </a:r>
            <a:br>
              <a:rPr lang="ru-RU" sz="2600" dirty="0" smtClean="0">
                <a:latin typeface="Arial Black" pitchFamily="34" charset="0"/>
              </a:rPr>
            </a:br>
            <a:endParaRPr lang="ru-RU" sz="2600" dirty="0">
              <a:latin typeface="Arial Black"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400" b="1" dirty="0" smtClean="0">
                <a:solidFill>
                  <a:srgbClr val="FF0000"/>
                </a:solidFill>
                <a:latin typeface="Arial Black" pitchFamily="34" charset="0"/>
              </a:rPr>
              <a:t>Как только вы приблизились к пострадавшему…</a:t>
            </a:r>
            <a:r>
              <a:rPr lang="ru-RU" sz="2400" dirty="0" smtClean="0">
                <a:solidFill>
                  <a:srgbClr val="FF0000"/>
                </a:solidFill>
                <a:latin typeface="Arial Black" pitchFamily="34" charset="0"/>
              </a:rPr>
              <a:t/>
            </a:r>
            <a:br>
              <a:rPr lang="ru-RU" sz="2400" dirty="0" smtClean="0">
                <a:solidFill>
                  <a:srgbClr val="FF0000"/>
                </a:solidFill>
                <a:latin typeface="Arial Black" pitchFamily="34" charset="0"/>
              </a:rPr>
            </a:br>
            <a:endParaRPr lang="ru-RU" sz="2400" dirty="0">
              <a:solidFill>
                <a:srgbClr val="FF0000"/>
              </a:solidFill>
              <a:latin typeface="Arial Black" pitchFamily="34" charset="0"/>
            </a:endParaRPr>
          </a:p>
        </p:txBody>
      </p:sp>
      <p:sp>
        <p:nvSpPr>
          <p:cNvPr id="3" name="Содержимое 2"/>
          <p:cNvSpPr>
            <a:spLocks noGrp="1"/>
          </p:cNvSpPr>
          <p:nvPr>
            <p:ph idx="1"/>
          </p:nvPr>
        </p:nvSpPr>
        <p:spPr>
          <a:xfrm>
            <a:off x="304800" y="1142984"/>
            <a:ext cx="8686800" cy="4937141"/>
          </a:xfrm>
        </p:spPr>
        <p:txBody>
          <a:bodyPr>
            <a:normAutofit fontScale="85000" lnSpcReduction="20000"/>
          </a:bodyPr>
          <a:lstStyle/>
          <a:p>
            <a:pPr>
              <a:buNone/>
            </a:pPr>
            <a:r>
              <a:rPr lang="ru-RU" sz="1800" dirty="0" smtClean="0"/>
              <a:t/>
            </a:r>
            <a:br>
              <a:rPr lang="ru-RU" sz="1800" dirty="0" smtClean="0"/>
            </a:br>
            <a:r>
              <a:rPr lang="ru-RU" sz="1900" dirty="0" smtClean="0">
                <a:latin typeface="Arial Black" pitchFamily="34" charset="0"/>
              </a:rPr>
              <a:t>Постарайтесь успокоить пострадавшего.</a:t>
            </a:r>
            <a:br>
              <a:rPr lang="ru-RU" sz="1900" dirty="0" smtClean="0">
                <a:latin typeface="Arial Black" pitchFamily="34" charset="0"/>
              </a:rPr>
            </a:br>
            <a:r>
              <a:rPr lang="ru-RU" sz="1900" dirty="0" smtClean="0">
                <a:latin typeface="Arial Black" pitchFamily="34" charset="0"/>
              </a:rPr>
              <a:t>Находитесь на уровне его глаз. Говорите спокойно.</a:t>
            </a:r>
            <a:br>
              <a:rPr lang="ru-RU" sz="1900" dirty="0" smtClean="0">
                <a:latin typeface="Arial Black" pitchFamily="34" charset="0"/>
              </a:rPr>
            </a:br>
            <a:r>
              <a:rPr lang="ru-RU" sz="1900" dirty="0" smtClean="0">
                <a:latin typeface="Arial Black" pitchFamily="34" charset="0"/>
              </a:rPr>
              <a:t/>
            </a:r>
            <a:br>
              <a:rPr lang="ru-RU" sz="1900" dirty="0" smtClean="0">
                <a:latin typeface="Arial Black" pitchFamily="34" charset="0"/>
              </a:rPr>
            </a:br>
            <a:r>
              <a:rPr lang="ru-RU" sz="2600" dirty="0" smtClean="0">
                <a:solidFill>
                  <a:srgbClr val="FF0000"/>
                </a:solidFill>
                <a:latin typeface="Arial Black" pitchFamily="34" charset="0"/>
              </a:rPr>
              <a:t>1.Скажите кто вы такой.</a:t>
            </a:r>
            <a:br>
              <a:rPr lang="ru-RU" sz="2600" dirty="0" smtClean="0">
                <a:solidFill>
                  <a:srgbClr val="FF0000"/>
                </a:solidFill>
                <a:latin typeface="Arial Black" pitchFamily="34" charset="0"/>
              </a:rPr>
            </a:br>
            <a:r>
              <a:rPr lang="ru-RU" sz="2600" dirty="0" smtClean="0">
                <a:solidFill>
                  <a:srgbClr val="FF0000"/>
                </a:solidFill>
                <a:latin typeface="Arial Black" pitchFamily="34" charset="0"/>
              </a:rPr>
              <a:t/>
            </a:r>
            <a:br>
              <a:rPr lang="ru-RU" sz="2600" dirty="0" smtClean="0">
                <a:solidFill>
                  <a:srgbClr val="FF0000"/>
                </a:solidFill>
                <a:latin typeface="Arial Black" pitchFamily="34" charset="0"/>
              </a:rPr>
            </a:br>
            <a:r>
              <a:rPr lang="ru-RU" sz="2600" dirty="0" smtClean="0">
                <a:solidFill>
                  <a:srgbClr val="FF0000"/>
                </a:solidFill>
                <a:latin typeface="Arial Black" pitchFamily="34" charset="0"/>
              </a:rPr>
              <a:t>2.Объясните, что вы прошли курс первой помощи.</a:t>
            </a:r>
            <a:br>
              <a:rPr lang="ru-RU" sz="2600" dirty="0" smtClean="0">
                <a:solidFill>
                  <a:srgbClr val="FF0000"/>
                </a:solidFill>
                <a:latin typeface="Arial Black" pitchFamily="34" charset="0"/>
              </a:rPr>
            </a:br>
            <a:r>
              <a:rPr lang="ru-RU" sz="2600" dirty="0" smtClean="0">
                <a:solidFill>
                  <a:srgbClr val="FF0000"/>
                </a:solidFill>
                <a:latin typeface="Arial Black" pitchFamily="34" charset="0"/>
              </a:rPr>
              <a:t/>
            </a:r>
            <a:br>
              <a:rPr lang="ru-RU" sz="2600" dirty="0" smtClean="0">
                <a:solidFill>
                  <a:srgbClr val="FF0000"/>
                </a:solidFill>
                <a:latin typeface="Arial Black" pitchFamily="34" charset="0"/>
              </a:rPr>
            </a:br>
            <a:r>
              <a:rPr lang="ru-RU" sz="2600" dirty="0" smtClean="0">
                <a:solidFill>
                  <a:srgbClr val="FF0000"/>
                </a:solidFill>
                <a:latin typeface="Arial Black" pitchFamily="34" charset="0"/>
              </a:rPr>
              <a:t>3.Предложите вашу помощь (получите согласие пострадавшего на оказание помощи).</a:t>
            </a:r>
          </a:p>
          <a:p>
            <a:pPr>
              <a:buNone/>
            </a:pPr>
            <a:r>
              <a:rPr lang="ru-RU" sz="2600" dirty="0" smtClean="0">
                <a:solidFill>
                  <a:srgbClr val="FF0000"/>
                </a:solidFill>
                <a:latin typeface="Arial Black" pitchFamily="34" charset="0"/>
              </a:rPr>
              <a:t/>
            </a:r>
            <a:br>
              <a:rPr lang="ru-RU" sz="2600" dirty="0" smtClean="0">
                <a:solidFill>
                  <a:srgbClr val="FF0000"/>
                </a:solidFill>
                <a:latin typeface="Arial Black" pitchFamily="34" charset="0"/>
              </a:rPr>
            </a:br>
            <a:r>
              <a:rPr lang="ru-RU" sz="2600" dirty="0" smtClean="0">
                <a:solidFill>
                  <a:srgbClr val="FF0000"/>
                </a:solidFill>
                <a:latin typeface="Arial Black" pitchFamily="34" charset="0"/>
              </a:rPr>
              <a:t>4.Объясните, какие действия вы собираетесь предпринять.</a:t>
            </a:r>
            <a:br>
              <a:rPr lang="ru-RU" sz="2600" dirty="0" smtClean="0">
                <a:solidFill>
                  <a:srgbClr val="FF0000"/>
                </a:solidFill>
                <a:latin typeface="Arial Black" pitchFamily="34" charset="0"/>
              </a:rPr>
            </a:br>
            <a:r>
              <a:rPr lang="ru-RU" sz="1900" dirty="0" smtClean="0">
                <a:latin typeface="Arial Black" pitchFamily="34" charset="0"/>
              </a:rPr>
              <a:t/>
            </a:r>
            <a:br>
              <a:rPr lang="ru-RU" sz="1900" dirty="0" smtClean="0">
                <a:latin typeface="Arial Black" pitchFamily="34" charset="0"/>
              </a:rPr>
            </a:br>
            <a:r>
              <a:rPr lang="ru-RU" sz="1900" dirty="0" smtClean="0">
                <a:latin typeface="Arial Black" pitchFamily="34" charset="0"/>
              </a:rPr>
              <a:t/>
            </a:r>
            <a:br>
              <a:rPr lang="ru-RU" sz="1900" dirty="0" smtClean="0">
                <a:latin typeface="Arial Black" pitchFamily="34" charset="0"/>
              </a:rPr>
            </a:br>
            <a:r>
              <a:rPr lang="ru-RU" sz="1900" dirty="0" smtClean="0">
                <a:latin typeface="Arial Black" pitchFamily="34" charset="0"/>
              </a:rPr>
              <a:t>Помните! Пострадавший, находящийся в сознании, имеет право отказаться от вашей услуги. Если пострадавший находится без сознания, то считайте, что вы получили его согласие на проведение мероприятий первой помощи.</a:t>
            </a:r>
            <a:br>
              <a:rPr lang="ru-RU" sz="1900" dirty="0" smtClean="0">
                <a:latin typeface="Arial Black" pitchFamily="34" charset="0"/>
              </a:rPr>
            </a:br>
            <a:endParaRPr lang="ru-RU" sz="1900" dirty="0">
              <a:latin typeface="Arial Black" pitchFamily="34" charset="0"/>
            </a:endParaRPr>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1563</TotalTime>
  <Words>2811</Words>
  <Application>Microsoft Office PowerPoint</Application>
  <PresentationFormat>Экран (4:3)</PresentationFormat>
  <Paragraphs>349</Paragraphs>
  <Slides>56</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56</vt:i4>
      </vt:variant>
    </vt:vector>
  </HeadingPairs>
  <TitlesOfParts>
    <vt:vector size="57" baseType="lpstr">
      <vt:lpstr>Трек</vt:lpstr>
      <vt:lpstr>Презентация PowerPoint</vt:lpstr>
      <vt:lpstr>Первая помощь </vt:lpstr>
      <vt:lpstr> Требования к первой помощи пострадавшим </vt:lpstr>
      <vt:lpstr>Задачи первой помощи пострадавшим</vt:lpstr>
      <vt:lpstr>Цели оказания первой помощи</vt:lpstr>
      <vt:lpstr>Мероприятия первой помощи</vt:lpstr>
      <vt:lpstr>принципЫ оказания первой помощи при неотложных ситуациях</vt:lpstr>
      <vt:lpstr>Первый Принцип  - осмотр места происшествия</vt:lpstr>
      <vt:lpstr>Как только вы приблизились к пострадавшему… </vt:lpstr>
      <vt:lpstr>Второй Принцип - проведение первичного осмотра </vt:lpstr>
      <vt:lpstr>Раны</vt:lpstr>
      <vt:lpstr>Виды ран</vt:lpstr>
      <vt:lpstr>Симптомы ран</vt:lpstr>
      <vt:lpstr>Колотые раны</vt:lpstr>
      <vt:lpstr> Резаные и рубленые раны </vt:lpstr>
      <vt:lpstr>ОГНЕСТРЕЛЬНЫЕ РАНЕНИЯ</vt:lpstr>
      <vt:lpstr>Опасности ран</vt:lpstr>
      <vt:lpstr>Первая помощь при ранениях</vt:lpstr>
      <vt:lpstr>Общие правила наложения бинтовых повязок</vt:lpstr>
      <vt:lpstr>Этого делать нельзя</vt:lpstr>
      <vt:lpstr>КРОВОТЕЧЕНИЕ</vt:lpstr>
      <vt:lpstr>Кровотечения</vt:lpstr>
      <vt:lpstr>Признаками наружного кровотечения являются: </vt:lpstr>
      <vt:lpstr>Оказание помощи при кровопотере</vt:lpstr>
      <vt:lpstr>Способы временной остановки кровотечения</vt:lpstr>
      <vt:lpstr>1. Пальцевое прижатие артерий</vt:lpstr>
      <vt:lpstr>2. Форсированное сгибание конечности</vt:lpstr>
      <vt:lpstr>3. Наложение давящей повязки</vt:lpstr>
      <vt:lpstr> 4. Тугая тампонада раны</vt:lpstr>
      <vt:lpstr>5. Наложение кровоостанавливающего жгута</vt:lpstr>
      <vt:lpstr>Презентация PowerPoint</vt:lpstr>
      <vt:lpstr>Первая помощь при вывихе</vt:lpstr>
      <vt:lpstr>Перелом – полное или частичное нарушение целостности кости.  Любая кость может быть сломана в любом месте в результате прямого давления, при изгибе и перекручивании, при действии силы, при избыточном напряжении мышц.</vt:lpstr>
      <vt:lpstr>Абсолютные признаки перелома</vt:lpstr>
      <vt:lpstr>Порядок оказания помощи при закрытых переломах</vt:lpstr>
      <vt:lpstr> Первая помощь при попадании инородного тела в дыхательные пути </vt:lpstr>
      <vt:lpstr> ОХЛАЖДЕНИЕ (ГИПОТЕРМИЯ) </vt:lpstr>
      <vt:lpstr>ОБМОРОЖЕНИЯ </vt:lpstr>
      <vt:lpstr>ОЖОГИ</vt:lpstr>
      <vt:lpstr> ПЕРВАЯ ПОМОЩЬ ПРИ ОЖОГАХ </vt:lpstr>
      <vt:lpstr> Первая помощь при тепловом и солнечном ударе </vt:lpstr>
      <vt:lpstr>ТРАНСПОРТИРОВКА ПОСТРАДАВШЕГО</vt:lpstr>
      <vt:lpstr>СОСТОЯНИЯ ОРГАНИЗМА, УГРОЖАЮЩИЕ ЖИЗНИ </vt:lpstr>
      <vt:lpstr> Определение признаков жизни </vt:lpstr>
      <vt:lpstr>ОЦЕНКА СОСТОЯНИЯ ПОСТРАДАВШЕГО</vt:lpstr>
      <vt:lpstr>ОСНОВЫ СЕРДЕЧНО-ЛЕГОЧНОЙ РЕАНИМАЦИИ </vt:lpstr>
      <vt:lpstr>Терминальное состояние</vt:lpstr>
      <vt:lpstr>Признаки клинической смерти</vt:lpstr>
      <vt:lpstr> Признаки биологической смерти</vt:lpstr>
      <vt:lpstr>Сердечно-легочная реанимация</vt:lpstr>
      <vt:lpstr>Закрытый массаж сердца (ЗМС) </vt:lpstr>
      <vt:lpstr>Закрытый массаж сердца (ЗМС) </vt:lpstr>
      <vt:lpstr>Закрытый массаж сердца</vt:lpstr>
      <vt:lpstr>  Искусственная вентиляция легких (ИВЛ)</vt:lpstr>
      <vt:lpstr> Искусственная вентиляция легких (ИВЛ)</vt:lpstr>
      <vt:lpstr> Сердечно-легочная реанимация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гыук</dc:creator>
  <cp:lastModifiedBy>Роман В. Чернуха</cp:lastModifiedBy>
  <cp:revision>103</cp:revision>
  <dcterms:created xsi:type="dcterms:W3CDTF">2016-01-12T15:17:53Z</dcterms:created>
  <dcterms:modified xsi:type="dcterms:W3CDTF">2020-10-28T08:20:15Z</dcterms:modified>
</cp:coreProperties>
</file>