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05" r:id="rId13"/>
    <p:sldId id="283" r:id="rId14"/>
    <p:sldId id="299" r:id="rId15"/>
    <p:sldId id="317" r:id="rId16"/>
    <p:sldId id="318" r:id="rId17"/>
    <p:sldId id="319" r:id="rId18"/>
    <p:sldId id="320" r:id="rId19"/>
    <p:sldId id="321" r:id="rId20"/>
    <p:sldId id="322" r:id="rId21"/>
    <p:sldId id="336" r:id="rId22"/>
    <p:sldId id="323" r:id="rId23"/>
    <p:sldId id="335" r:id="rId24"/>
    <p:sldId id="324" r:id="rId25"/>
    <p:sldId id="325" r:id="rId26"/>
    <p:sldId id="326" r:id="rId27"/>
    <p:sldId id="327" r:id="rId28"/>
    <p:sldId id="328" r:id="rId29"/>
    <p:sldId id="329" r:id="rId30"/>
    <p:sldId id="297" r:id="rId31"/>
    <p:sldId id="304" r:id="rId32"/>
    <p:sldId id="330" r:id="rId33"/>
    <p:sldId id="262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076" autoAdjust="0"/>
  </p:normalViewPr>
  <p:slideViewPr>
    <p:cSldViewPr snapToGrid="0" showGuides="1">
      <p:cViewPr varScale="1">
        <p:scale>
          <a:sx n="96" d="100"/>
          <a:sy n="96" d="100"/>
        </p:scale>
        <p:origin x="103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BB830-EAEC-49DF-A726-CCD55794E051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0CEEE-929C-4778-AF96-2E642A1A1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30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0CEEE-929C-4778-AF96-2E642A1A1E7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366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0CEEE-929C-4778-AF96-2E642A1A1E7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896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344F-7136-462E-A630-226D2FA7D569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691F-C4F2-4664-A843-8BD6CE1D0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35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344F-7136-462E-A630-226D2FA7D569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691F-C4F2-4664-A843-8BD6CE1D0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7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344F-7136-462E-A630-226D2FA7D569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691F-C4F2-4664-A843-8BD6CE1D0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059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344F-7136-462E-A630-226D2FA7D569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691F-C4F2-4664-A843-8BD6CE1D0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27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344F-7136-462E-A630-226D2FA7D569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691F-C4F2-4664-A843-8BD6CE1D0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03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344F-7136-462E-A630-226D2FA7D569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691F-C4F2-4664-A843-8BD6CE1D0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16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344F-7136-462E-A630-226D2FA7D569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691F-C4F2-4664-A843-8BD6CE1D0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97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344F-7136-462E-A630-226D2FA7D569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691F-C4F2-4664-A843-8BD6CE1D0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17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344F-7136-462E-A630-226D2FA7D569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691F-C4F2-4664-A843-8BD6CE1D0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313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344F-7136-462E-A630-226D2FA7D569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691F-C4F2-4664-A843-8BD6CE1D0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514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344F-7136-462E-A630-226D2FA7D569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691F-C4F2-4664-A843-8BD6CE1D0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287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E344F-7136-462E-A630-226D2FA7D569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5691F-C4F2-4664-A843-8BD6CE1D0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80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452" y="1317592"/>
            <a:ext cx="11970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Лекция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Самбо в школе – практический раздел. Дневник самбиста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/>
          <a:srcRect l="30625" t="9122" r="21593" b="5930"/>
          <a:stretch/>
        </p:blipFill>
        <p:spPr bwMode="auto">
          <a:xfrm>
            <a:off x="198783" y="2604051"/>
            <a:ext cx="5390383" cy="41555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CDF2BE84-D6AA-4F9E-9FFA-58DD612A147A}"/>
              </a:ext>
            </a:extLst>
          </p:cNvPr>
          <p:cNvSpPr txBox="1">
            <a:spLocks/>
          </p:cNvSpPr>
          <p:nvPr/>
        </p:nvSpPr>
        <p:spPr>
          <a:xfrm>
            <a:off x="8799507" y="4681813"/>
            <a:ext cx="3121172" cy="16223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кафедрой дополнительного профессионального образования 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квалификаций,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Лызарь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О.Г.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07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22" y="139148"/>
            <a:ext cx="9710530" cy="6510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7683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32710" t="23946" r="18065" b="15906"/>
          <a:stretch/>
        </p:blipFill>
        <p:spPr bwMode="auto">
          <a:xfrm>
            <a:off x="951050" y="684446"/>
            <a:ext cx="6026220" cy="5100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39765" t="7696" r="24960" b="4219"/>
          <a:stretch/>
        </p:blipFill>
        <p:spPr bwMode="auto">
          <a:xfrm>
            <a:off x="7404652" y="298174"/>
            <a:ext cx="4015409" cy="56851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4096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нлайн мониторинг играет важную роль в физкультурно-спортивной сфере, предоставляя возможность собирать и анализировать данные о физической активности, здоровье и профессиональной подготовке..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88702"/>
            <a:ext cx="4919662" cy="32518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153025" y="88702"/>
            <a:ext cx="69342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мониторинг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играет важную роль в физкультурно-спортивной сфере, предоставляя возможность собирать и анализировать данные о физической активности, здоровье и профессиональной подготовке спортсменов. Перечислим несколько способов его использования:</a:t>
            </a:r>
          </a:p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физической активности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Онлайн платформы и мобильные приложения позволяют пользователям отслеживать свою физическую активность, включая количество шагов, пройденное расстояние, количество сожженных калорий и другие метрики. Это может способствовать более осознанному подходу к здоровому образу жизни.</a:t>
            </a:r>
          </a:p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тренировками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Тренеры и спортсмены могут использовать онлайн системы мониторинга для планирования, отслеживания и анализа результатов тренировок. Это помогает оптимизировать процесс тренировок и достижения спортивных целей.</a:t>
            </a:r>
          </a:p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Реабилитация и медицинский мониторинг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Для спортсменов, находящихся на реабилитации после травмы, онлайн мониторинг может быть использован для отслеживания прогресса восстановления и соблюдения медицинских рекомендаций.</a:t>
            </a:r>
          </a:p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данных для улучшения результатов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Собранные данные о физической активности и профессиональной подготовке могут быть использованы для проведения анализа, выявления тенденций и паттернов, определения слабых мест и разработки более эффективных тренировочных программ.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онлайн мониторинга в физкультурно-спортивной сфере имеет потенциал для улучшения здоровья, профессиональной подготовки и результатов спортсменов, а также обеспечения более эффективной работы тренеров и специалистов в этой области.</a:t>
            </a:r>
          </a:p>
        </p:txBody>
      </p:sp>
      <p:pic>
        <p:nvPicPr>
          <p:cNvPr id="5" name="Рисунок 4" descr="Онлайн мониторинг играет важную роль в физкультурно-спортивной сфере, предоставляя возможность собирать и анализировать данные о физической активности, здоровье и профессиональной подготовке...-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" y="3524250"/>
            <a:ext cx="5014913" cy="3191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1588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www.purrweb.com/blog/wp-content/uploads/2022/10/1-30-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311348" cy="546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www.purrweb.com/blog/wp-content/uploads/2022/10/3-34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6"/>
          <a:stretch/>
        </p:blipFill>
        <p:spPr bwMode="auto">
          <a:xfrm>
            <a:off x="6311349" y="1719470"/>
            <a:ext cx="5880652" cy="51385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0853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7ft.ru/upload/tradeinn/da085d6b8d0975896871313024cb9cd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it-bt.ru/wa-data/public/shop/products/77/08/877/images/3410/3410.750x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3048000"/>
            <a:ext cx="393886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iamondelectric.ru/images/3488/3487131/chasi_polar_vantage_m_s_datchikom_h10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20" y="7937"/>
            <a:ext cx="3763962" cy="376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finomania.ru/images/detailed/50/xxl-1157014-2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897" y="3771900"/>
            <a:ext cx="2984103" cy="298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s://habrastorage.org/r/w1560/getpro/habr/upload_files/332/374/b0c/332374b0c4421c632596f219fdfb81aa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8" y="3663751"/>
            <a:ext cx="2367242" cy="298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20" y="3796695"/>
            <a:ext cx="2723376" cy="272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42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7500" y="219600"/>
            <a:ext cx="8068854" cy="6720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pc="-25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pc="-25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pc="-25" dirty="0" err="1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Runtastic</a:t>
            </a:r>
            <a:r>
              <a:rPr lang="ru-RU" spc="-25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adidas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не просто мобильное приложение для бега, а огромное сообщество о здоровье и фитнесе. Со всеми приложениями </a:t>
            </a:r>
            <a:r>
              <a:rPr lang="ru-RU" dirty="0" err="1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Runtastic</a:t>
            </a:r>
            <a:r>
              <a:rPr lang="ru-RU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можно ознакомиться на официальном сайте. Сейчас поговорим о беговом приложении </a:t>
            </a:r>
            <a:r>
              <a:rPr lang="ru-RU" dirty="0" err="1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Runtastic</a:t>
            </a:r>
            <a:r>
              <a:rPr lang="ru-RU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Здесь есть уникальные функции, например, пробежка со сценарием. На выбор предоставляется несколько историй со встроенными спецэффектами и профессиональной озвучкой – выбирайте одну из них и вперед! А еще это отличная возможность подтянуть свой английский.</a:t>
            </a:r>
            <a:endParaRPr lang="ru-RU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Конечно же, как и в других приложениях, здесь есть все основные функции по отслеживанию активности и прогресса. Более того, в программе есть готовые маршруты: укажите свой регион и вид активности, и вы увидите несколько вариантов дистанций. Выберите одну и следуйте подсказкам навигатора. Очень удобно!</a:t>
            </a:r>
            <a:endParaRPr lang="ru-RU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желающих заниматься по плану здесь есть соответствующий раздел. Можно выбрать любую понравившуюся цель и получить план тренировок с графиком и подробными инструкциями. Например, подготовка к марафону. А если вы новичок, есть план, как начать бегать без остановок 50 минут за 6-10 недель. Устанавливайте, общайтесь, пользуйтесь, возможно, </a:t>
            </a:r>
            <a:r>
              <a:rPr lang="ru-RU" dirty="0" err="1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Runtastic</a:t>
            </a:r>
            <a:r>
              <a:rPr lang="ru-RU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станет для вас одним из любимых приложений для бега.</a:t>
            </a:r>
          </a:p>
          <a:p>
            <a:pPr indent="450215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Доступна синхронизация с основными брендами спортивных часов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Garmin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Suunto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Coros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После синхронизации в профиль подгружаются все тренировки, сохранённые на часах, даже если вы впервые используете приложение.</a:t>
            </a:r>
          </a:p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user\Downloads\IMG_5333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774" y="149087"/>
            <a:ext cx="3465139" cy="6527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565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843860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Плюсы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Сила приложения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adidas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возможностях настройки сопровождения на пробежках. Голосовые сообщения от тренера дают подробный отчёт о ходе тренировки в реальном времени – это очень удобный ориентир, особенно когда нет фитнес-часов. Приятный бонус – аудио-пробежки, пусть и не на русском языке.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поддержка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adidas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широкая – тут и полезные статьи о подготовке, которые не теряются в ленте среди тренировок друзей;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челленджи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которых одновременно с бегуном участвуют десятки тысяч пользователей; и возможность вступления в реальный беговой клуб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крупном мегаполисе.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Минусы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Серьёзный недостаток – платная подписка, без которой почти все лучшие фишки приложения закрыты. Закрыт доступ к множеству, казалось бы, мелких, но нужных функций, к программам тренировок, к развёрнутой статистике.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 минусы – глубокая интеграция только с одним из типов девайсов,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Watch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скудный набор партнёров; много английского языка.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Важный аспект – нет продвинутой статистики и аналитики прогресса, хотя она, возможно, и не очень понадобится, если есть программа подготовки от приложения. В целом, аналитика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adidas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неплохая. Можно посмотреть недельный (по подписке) или месячный километраж, что обычно и учитывается в подготовке. Но, поскольку программа по большей части показывает средние значения, потребуются и другие ориентиры.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Вообще же,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adidas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ещё одно приложение-компаньон для пробежек в одиночестве, особенно полезное новичкам. И эту свою роль оно отыгрывает на «отлично».</a:t>
            </a:r>
          </a:p>
        </p:txBody>
      </p:sp>
      <p:pic>
        <p:nvPicPr>
          <p:cNvPr id="4" name="Рисунок 3" descr="Приложение для бега Runtastic: обзор, плюсы, минусы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9" y="0"/>
            <a:ext cx="3962401" cy="404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running-apps-runtastic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696" y="4041322"/>
            <a:ext cx="1958007" cy="2816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606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2538" y="605637"/>
            <a:ext cx="1768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Tracker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5 альтернатив приложению Strav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75" y="1318260"/>
            <a:ext cx="6096000" cy="4221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326675" y="620435"/>
            <a:ext cx="75154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приложение создавалось, в первую очередь, как тренировочный дневник. В нём удобно отслеживать регулярность занятий, тренировочный объём и результаты каждой пробежки. Есть доступные параметры для анализа тренировок и прогресса: километраж, время, темп, пульс и калории.</a:t>
            </a:r>
          </a:p>
          <a:p>
            <a:pPr indent="357188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Впечатляет встроенная тепловая карта маршрутов. Можно посмотреть наиболее популярные маршруты в вашем районе, а также увидеть последние пробежки конкретных пользователей с подробной расшифровкой данных с тренировки. Так вы сможете вдохновиться необычными беговыми маршрутами и обрести новых партнёров по тренировкам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57188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стоит иметь в виду, что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Tracker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для тех, кто бегает с телефоном. Здесь нет интеграции с GPS-часами, возможно лишь подключение пульсометра. Приложение бесплатное и русифицированное, поэтому подойдёт вам, если вы бегаете с телефоном, и вам достаточно фиксировать пробежки.</a:t>
            </a:r>
          </a:p>
          <a:p>
            <a:pPr indent="357188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настроен голосовой помощник, который даёт сигнал о преодолении очередной отсечки (1 км, 5 км), времени прохождении, темпе и пульсе. Словом, все данные, которые вы бы увидели на часах.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1238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467544" y="404664"/>
            <a:ext cx="8229600" cy="25075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Самые лучшие фитнес-браслеты, помимо обычных показателей вроде количества сделанных шагов, потраченных калорий и пройденного расстояния, могут анализировать частоту сердечных сокращений (ЧСС), уровень содержания кислорода в крови (SpO2) и артериальное давление, снимать электрокардиограмму, определять температуру тела и даже жесткость сосудов.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Кроме того, хорошие фитнес-браслеты помогут в оценке стрессовой нагрузки и изучении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парвметров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6" name="Picture 2" descr="Фитнес час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94" y="3312773"/>
            <a:ext cx="4040188" cy="227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Фитнес час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826" y="2826161"/>
            <a:ext cx="4552245" cy="292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797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89991" y="1310999"/>
            <a:ext cx="4456043" cy="3158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FatSecret</a:t>
            </a:r>
            <a:endParaRPr lang="ru-RU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Приложение для ведения дневника питания.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FatSecret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умеет распознавать еду по фото и считывать штрих-коды. Помимо белков, жиров и углеводов, программа помогает рассчитывать, сколько вы употребили сахара, соли, клетчатки и холестерина. Приложение формирует удобную отчётность о питании и активности за день, за текущую и прошлую недели.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4" t="1695" r="2783" b="1862"/>
          <a:stretch/>
        </p:blipFill>
        <p:spPr bwMode="auto">
          <a:xfrm>
            <a:off x="5923723" y="0"/>
            <a:ext cx="5944110" cy="67685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7277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687" y="329362"/>
            <a:ext cx="113206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Для чего спортсмену самбисту нужен дневник. Некоторые спортсмены считают, что чем больше и активнее он тренируется, тем лучше это отразится на его спортивном результате. Тем самым иногда загоняя себя в так называемое состояние перетренированности. Некоторые знакомы с ощущением, когда он не может поднять руки и даже открыть рот, чтобы почистить зубы, так как всё тело болит и не слушается. Иногда волевыми усилиями и через боль заставляя себя вновь и вновь идти на тренировку, лишь усугубляя данное состояние. И тогда возникает законный вопрос, а всё ли правильно я делаю и правильно ли построен тренировочный процесс?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2852" y="2479465"/>
            <a:ext cx="6096000" cy="26345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Содержание дневника самбиста может включать следующие разделы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Страница-визитка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фото и основными данными спортсмена и его родителей, а также так называемые 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еизменные данные, включая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Имя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 (год рождения)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30625" t="9407" r="21593" b="5644"/>
          <a:stretch/>
        </p:blipFill>
        <p:spPr bwMode="auto">
          <a:xfrm>
            <a:off x="7668454" y="2479465"/>
            <a:ext cx="3920572" cy="3889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841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skillbox.ru/upload/setka_images/07070222032023_a21449561049939422c6ccf788bc0c1c90d933e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879" y="734280"/>
            <a:ext cx="6551612" cy="496084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15347" y="866159"/>
            <a:ext cx="4147931" cy="2649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Meter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Напоминание пить воду</a:t>
            </a:r>
            <a:endParaRPr lang="ru-RU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Приложение помогает контролировать употребление воды. Исходя из ваших параметров, оно рассчитывает то количество воды, которое вам нужно выпить, и присылает уведомление, когда пришло время попить. Можно включить режим тренировки.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912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44164" y="77755"/>
            <a:ext cx="2661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Онлайн-дневник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Daylio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7540" t="11070" r="35827" b="8012"/>
          <a:stretch/>
        </p:blipFill>
        <p:spPr bwMode="auto">
          <a:xfrm>
            <a:off x="684324" y="489082"/>
            <a:ext cx="2079349" cy="3408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37365" t="11070" r="36000" b="13572"/>
          <a:stretch/>
        </p:blipFill>
        <p:spPr bwMode="auto">
          <a:xfrm>
            <a:off x="2857578" y="489081"/>
            <a:ext cx="2166730" cy="3408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60266" y="100841"/>
            <a:ext cx="562115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b="1" dirty="0">
                <a:solidFill>
                  <a:srgbClr val="1817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Приложение для контроля артериального давления</a:t>
            </a:r>
            <a:endParaRPr lang="ru-RU" b="1" dirty="0">
              <a:solidFill>
                <a:srgbClr val="365F9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31827" t="30747" r="29089" b="27727"/>
          <a:stretch/>
        </p:blipFill>
        <p:spPr bwMode="auto">
          <a:xfrm>
            <a:off x="6455079" y="447087"/>
            <a:ext cx="5483860" cy="32772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090453" y="3824046"/>
            <a:ext cx="41744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1200"/>
              </a:spcAft>
            </a:pPr>
            <a:r>
              <a:rPr lang="ru-RU" dirty="0">
                <a:solidFill>
                  <a:srgbClr val="1817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2000 г. число случаев смерти от сердечно-сосудистых заболеваний возросло более чем на 2 миллиона, а в 2022 г. достигло почти 9 миллионов. Надо сказать, цифры внушительные. Для контроля за здоровьем сердца пациентам врачи рекомендуют использовать </a:t>
            </a:r>
            <a:r>
              <a:rPr lang="ru-RU" b="1" dirty="0">
                <a:solidFill>
                  <a:srgbClr val="1817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дневник давления.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0456" y="4083909"/>
            <a:ext cx="37304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Kwit</a:t>
            </a:r>
            <a:r>
              <a:rPr lang="ru-RU" sz="16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Бросить курить</a:t>
            </a:r>
            <a:endParaRPr lang="ru-RU" sz="1600" b="1" dirty="0">
              <a:solidFill>
                <a:srgbClr val="243F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952625" algn="l"/>
              </a:tabLst>
            </a:pP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Kwit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Бросить курить» – приложение для владельцев </a:t>
            </a:r>
            <a:r>
              <a:rPr lang="ru-RU" sz="16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айфонов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уставших от никотиновой зависимости. Помимо мотивации и отслеживания прогресса, приложение дает много полезной информации относительно обычных и электронных сигарет, </a:t>
            </a:r>
            <a:r>
              <a:rPr lang="ru-RU" sz="16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вейпинга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прочих атрибутов курильщика.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5"/>
          <a:srcRect l="38229" t="28596" r="36002" b="25266"/>
          <a:stretch/>
        </p:blipFill>
        <p:spPr bwMode="auto">
          <a:xfrm>
            <a:off x="4160197" y="3458817"/>
            <a:ext cx="3482994" cy="3399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84460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skillbox.ru/upload/setka_images/07070222032023_b629b7dc02fe6f5723da7d5f3dd63eb28fb5f3e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05" y="119269"/>
            <a:ext cx="5501377" cy="44837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94251" y="4603032"/>
            <a:ext cx="5519531" cy="2327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Apple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endParaRPr lang="ru-RU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 стандартном приложении от 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Apple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можно собирать персональную медицинскую карту, отслеживать свою ежедневную активность, питание, сон, менструальный цикл, громкость окружающей среды, наушников и многое другое. В 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Apple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Health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можно подтягивать данные из других приложений для здоровья и собирать единую базу.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19460" y="0"/>
            <a:ext cx="5572539" cy="1795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Samsung</a:t>
            </a:r>
            <a:r>
              <a:rPr lang="ru-RU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endParaRPr lang="ru-RU" sz="1600" b="1" dirty="0">
              <a:solidFill>
                <a:srgbClr val="243F6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Samsung</a:t>
            </a: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Health</a:t>
            </a: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позволяет контролировать физическую активность, количество сделанных шагов, расстояние, преодоленное на велосипеде, качество сна и уровень стресса, а также формировать здоровый рацион, пользуясь подсказками приложения.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 descr="https://4brain.ru/blog/wp-content/uploads/2021/12/4BRAIN_%D0%9F%D1%80%D0%B8%D0%BB%D0%BE%D0%B6%D0%B5%D0%BD%D0%B8%D1%8F-%D0%B4%D0%BB%D1%8F-%D0%B7%D0%B4%D0%BE%D1%80%D0%BE%D0%B2%D1%8C%D1%8F-%D1%80%D0%B8%D1%81-05-Samsung-Health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884" y="2065889"/>
            <a:ext cx="3723640" cy="3819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860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5000" t="6838" r="27884" b="46153"/>
          <a:stretch/>
        </p:blipFill>
        <p:spPr bwMode="auto">
          <a:xfrm>
            <a:off x="219075" y="185737"/>
            <a:ext cx="4076700" cy="30527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5321" t="31624" r="28045" b="21936"/>
          <a:stretch/>
        </p:blipFill>
        <p:spPr bwMode="auto">
          <a:xfrm>
            <a:off x="4614862" y="50006"/>
            <a:ext cx="3052763" cy="22050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25000" t="26496" r="28045" b="27349"/>
          <a:stretch/>
        </p:blipFill>
        <p:spPr bwMode="auto">
          <a:xfrm>
            <a:off x="4614862" y="2343150"/>
            <a:ext cx="3100388" cy="2019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25000" t="28205" r="28045" b="24786"/>
          <a:stretch/>
        </p:blipFill>
        <p:spPr bwMode="auto">
          <a:xfrm>
            <a:off x="4614862" y="4519612"/>
            <a:ext cx="3100388" cy="21669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/>
          <a:srcRect l="25160" t="22792" r="28045" b="30484"/>
          <a:stretch/>
        </p:blipFill>
        <p:spPr bwMode="auto">
          <a:xfrm>
            <a:off x="7915274" y="50006"/>
            <a:ext cx="4114800" cy="302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7"/>
          <a:srcRect l="25321" t="27636" r="28045" b="25925"/>
          <a:stretch/>
        </p:blipFill>
        <p:spPr bwMode="auto">
          <a:xfrm>
            <a:off x="8309113" y="3078956"/>
            <a:ext cx="3210339" cy="19931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8"/>
          <a:srcRect l="25000" t="35613" r="27884" b="17663"/>
          <a:stretch/>
        </p:blipFill>
        <p:spPr bwMode="auto">
          <a:xfrm>
            <a:off x="8572500" y="5124450"/>
            <a:ext cx="2800350" cy="1562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9"/>
          <a:srcRect l="25000" t="19089" r="28045" b="34187"/>
          <a:stretch/>
        </p:blipFill>
        <p:spPr bwMode="auto">
          <a:xfrm>
            <a:off x="219075" y="3657600"/>
            <a:ext cx="4076699" cy="2771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8151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16827" t="11111" r="14263" b="3988"/>
          <a:stretch/>
        </p:blipFill>
        <p:spPr bwMode="auto">
          <a:xfrm>
            <a:off x="1577591" y="140677"/>
            <a:ext cx="9043517" cy="65917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5581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16987" t="7692" r="14103" b="3703"/>
          <a:stretch/>
        </p:blipFill>
        <p:spPr bwMode="auto">
          <a:xfrm>
            <a:off x="1497204" y="100484"/>
            <a:ext cx="9093759" cy="66620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0899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17468" t="10542" r="14103" b="3988"/>
          <a:stretch/>
        </p:blipFill>
        <p:spPr bwMode="auto">
          <a:xfrm>
            <a:off x="1125416" y="0"/>
            <a:ext cx="9847384" cy="67524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2510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16827" t="8547" r="14744" b="3703"/>
          <a:stretch/>
        </p:blipFill>
        <p:spPr bwMode="auto">
          <a:xfrm>
            <a:off x="1085222" y="140677"/>
            <a:ext cx="9867481" cy="66218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9473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16987" t="8548" r="14263" b="3987"/>
          <a:stretch/>
        </p:blipFill>
        <p:spPr bwMode="auto">
          <a:xfrm>
            <a:off x="0" y="137427"/>
            <a:ext cx="6179736" cy="4344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17628" t="6553" r="16186" b="3703"/>
          <a:stretch/>
        </p:blipFill>
        <p:spPr bwMode="auto">
          <a:xfrm>
            <a:off x="5617029" y="1668026"/>
            <a:ext cx="6501701" cy="51159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27924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18429" t="6838" r="16667" b="3988"/>
          <a:stretch/>
        </p:blipFill>
        <p:spPr bwMode="auto">
          <a:xfrm>
            <a:off x="1225899" y="70338"/>
            <a:ext cx="9324870" cy="66922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88557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6016" y="200822"/>
            <a:ext cx="6674995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Обязательные или первостепенные данные. 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этим данным относятся основные физические показатели и ключевые этапы режима дня спортсмена, а именно: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Подъем (в какое время проснулся и встал спортсмен)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Самочувствие (оценивается по пяти бальной шкале)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Picture background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03"/>
          <a:stretch/>
        </p:blipFill>
        <p:spPr bwMode="auto">
          <a:xfrm>
            <a:off x="6781012" y="103809"/>
            <a:ext cx="5130165" cy="4622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4998" y="1885899"/>
            <a:ext cx="4903715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Аппетит (оценивается по 5 бальной шкале)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91" y="2296781"/>
            <a:ext cx="4072352" cy="4561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1008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2244" t="7122" r="960" b="3418"/>
          <a:stretch/>
        </p:blipFill>
        <p:spPr bwMode="auto">
          <a:xfrm>
            <a:off x="266700" y="173831"/>
            <a:ext cx="5753100" cy="2990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9600" y="3307556"/>
            <a:ext cx="102298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Цель и возможности системы LSPORT</a:t>
            </a:r>
          </a:p>
          <a:p>
            <a:r>
              <a:rPr lang="ru-RU" dirty="0"/>
              <a:t>LSPORT - это автоматизированная информационная система (АИС) которая позволяет упростить процессы электронного и бумажного документооборота в организациях, связанных со спортом, включая спортивные федерации всех уровней, спортивные школы и спортивные клубы, отделы спорта в муниципалитетах, региональные спортивные ведомства, ЦСП и другие подобные учреждения. Основная цель системы – оптимизировать рабочие процессы таким образом, чтобы участие в ней множества организаций приводило к существенному снижению нагрузки на каждую из них. При этом, система разработана таким образом, что выход из неё одной организации не мешает продуктивной деятельности остальных. В основе разработки лежит принцип минимизации повторного ввода информации: однажды введенные данные становятся доступны для использования всеми уполномоченными пользователями системы.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2404" t="6553" r="801" b="3988"/>
          <a:stretch/>
        </p:blipFill>
        <p:spPr bwMode="auto">
          <a:xfrm>
            <a:off x="6381750" y="173831"/>
            <a:ext cx="5753100" cy="2990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2853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2565" t="6838" r="1282" b="10256"/>
          <a:stretch/>
        </p:blipFill>
        <p:spPr bwMode="auto">
          <a:xfrm>
            <a:off x="228600" y="252412"/>
            <a:ext cx="5715000" cy="2771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2405" t="7122" r="1282" b="3703"/>
          <a:stretch/>
        </p:blipFill>
        <p:spPr bwMode="auto">
          <a:xfrm>
            <a:off x="6334125" y="252412"/>
            <a:ext cx="5624512" cy="2771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00098" y="3518238"/>
            <a:ext cx="1067752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 "Мой спорт" предоставляет доступ к различным инструментам: расписанию тренировок, электронным журналам и оценкам, дневникам самоконтроля, а также личному кабинету спортивной федерации и организаций спортивной подготовки, личному кабинету министра спорта региона, в котором видны все спортивные организации, каждый спортсмен и его успехи, тренер и его нагрузка, все спортивные сооружения региона и 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загруженность.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удобным сервисом записи детей в спортивные школы, здесь есть электронный журнал достижений спортсменов, календарь всех соревнований, где может принять участие спортсмен, а также карта всех спортивных площадок области. В перспективе добавится ещё присвоение спортивных разрядов в онлайн-формате, онлайн-подача заявки на участие в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Платформу «Мой спорт» признали лучшей на ПМЭФ-2023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02265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18063" t="15279" r="21726" b="7184"/>
          <a:stretch/>
        </p:blipFill>
        <p:spPr bwMode="auto">
          <a:xfrm>
            <a:off x="1381539" y="417443"/>
            <a:ext cx="9511748" cy="61324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0874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9225" y="265042"/>
            <a:ext cx="96678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 Black" panose="020B0A04020102020204" pitchFamily="34" charset="0"/>
              </a:rPr>
              <a:t>БЛАГОДАРЮ  ЗА  ВНИМАНИЕ!</a:t>
            </a:r>
            <a:endParaRPr lang="ru-RU" sz="4000" dirty="0"/>
          </a:p>
        </p:txBody>
      </p:sp>
      <p:pic>
        <p:nvPicPr>
          <p:cNvPr id="5" name="Рисунок 4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374" y="972929"/>
            <a:ext cx="8478077" cy="5576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0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961" y="317758"/>
            <a:ext cx="5553282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Настроение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(оценивается графическим «смайликом», отображающим эмоциональное состояние на данный момент)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85" y="1365737"/>
            <a:ext cx="5591175" cy="27952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781260" y="0"/>
            <a:ext cx="6245087" cy="667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Пульс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(при пробуждении)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 знают, что по пульсу можно определять интенсивность нагрузки во время тренировки или соревнований, но мало кто обращает внимание на пульс в покое, а этот показатель может помочь понять, что происходит с организмом.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Утром, после пробуждения, можно замерить свой пульс, это и будет пульс покоя. Главное, чтобы замеры происходили в одинаковом положении и с соблюдением последовательности действий перед замером. Если вы замеряете пульс сразу после пробуждения, не вставая с кровати, то не нужно его сравнивать с пульсом, который вы замеряете после того, как позавтракали и провели утреннюю зарядку, и наоборот. Идеальным вариантом будет замер пульса сразу после пробуждения.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Если проводить замеры ежедневно, то вы сможете построить график изменения своего пульса покоя. Чем больше вы замеряете свой пульс, тем больше у вас будет статистики и тем точнее будет оценка отклонений.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Артериальное давление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спортсмена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20363" t="9692" r="19189" b="15051"/>
          <a:stretch/>
        </p:blipFill>
        <p:spPr bwMode="auto">
          <a:xfrm>
            <a:off x="1190210" y="3945835"/>
            <a:ext cx="3908564" cy="2725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3741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4860" y="22119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«Анкета тренировки»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где можно записать данные о текущем самочувствии, настрое, параметрах пульса, веса, выполняемых упражнениях с фиксацией результата, а также замечания тренера.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30786" t="9407" r="21753" b="5929"/>
          <a:stretch/>
        </p:blipFill>
        <p:spPr bwMode="auto">
          <a:xfrm>
            <a:off x="6743700" y="106224"/>
            <a:ext cx="2819400" cy="2828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860" y="170138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«Анкета соревнования»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где спортсмен может записать данные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касающиеся весовой категории,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систему проведения, итоговое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место.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Рядом с каждой «анкетой» содержится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«блок самоанализа»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где ученик записывает, что у него получилось или не получилось во время турнира, над чем нужно работать, замечания тренера.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l="30625" t="9407" r="21593" b="6214"/>
          <a:stretch/>
        </p:blipFill>
        <p:spPr bwMode="auto">
          <a:xfrm>
            <a:off x="9353550" y="2325864"/>
            <a:ext cx="2838450" cy="281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4860" y="3735564"/>
            <a:ext cx="6096000" cy="1878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4288" algn="just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конце дневника можно сформировать список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достижений и рекордов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расписание тренировок и подробный календарь на период от 9 месяцев до 2 лет.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4288" algn="just"/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в дневнике самбиста могут быть разделы для фиксации личных спортивных результатов и личных заметок.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4"/>
          <a:srcRect l="30625" t="9122" r="21593" b="6215"/>
          <a:stretch/>
        </p:blipFill>
        <p:spPr bwMode="auto">
          <a:xfrm>
            <a:off x="6629400" y="4029075"/>
            <a:ext cx="2838450" cy="2828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7067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5713" y="209024"/>
            <a:ext cx="6096000" cy="423346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Второстепенные данные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питания спортсмена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активности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о заболеваниях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о травмах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о принимаемых лекарствах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о принимаемых пищевых добавках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о личных эмоциональных состояниях спортсмена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 (динамика роста у детей)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Антропометрические параметры объёмов тела (талия, грудь, бедро, бицепс и т.д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.)(ИМТ,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биоимпеданс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Тренировочные программы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18279" t="6556" r="19027" b="15051"/>
          <a:stretch/>
        </p:blipFill>
        <p:spPr bwMode="auto">
          <a:xfrm>
            <a:off x="6090720" y="89755"/>
            <a:ext cx="3724275" cy="2619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18920" t="8837" r="18707" b="12486"/>
          <a:stretch/>
        </p:blipFill>
        <p:spPr bwMode="auto">
          <a:xfrm>
            <a:off x="8399911" y="2709130"/>
            <a:ext cx="3705225" cy="2628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33672" t="6271" r="32977" b="11631"/>
          <a:stretch/>
        </p:blipFill>
        <p:spPr bwMode="auto">
          <a:xfrm>
            <a:off x="6455548" y="2798582"/>
            <a:ext cx="2309191" cy="2961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155713" y="4442491"/>
            <a:ext cx="6299835" cy="225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01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9148" y="138953"/>
            <a:ext cx="5486400" cy="582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Тренировочные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</a:p>
          <a:p>
            <a:pPr indent="450215" algn="just">
              <a:lnSpc>
                <a:spcPct val="115000"/>
              </a:lnSpc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этот раздел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спортсмен самбист может заносить начало и окончание того или иного тренировочного цикла, даты стартов и т д. Для того что бы грамотно рассчитать количество тренировок, степень нагрузки и качественную наполненность тренировки. Например, в период восстановления спортсмена ему не требуется на тренировке выполнения каких-либо сложных технических элементов или нагрузок высокой интенсивности. А в предсоревновательный период требуется снижение общей физической подготовки и повышение специальных упражнений и нагрузок и т д. Ведь правильное построение данных периодов и выводит спортсменов на пик формы в нужное время и в нужном месте. В дневнике спортсмена указываются лишь ключевые моменты, для тренера и спортсмена.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223" y="-1"/>
            <a:ext cx="6572777" cy="407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s://workout.su/uploads/userfiles/programs_56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6"/>
          <a:stretch/>
        </p:blipFill>
        <p:spPr bwMode="auto">
          <a:xfrm>
            <a:off x="6267656" y="3818918"/>
            <a:ext cx="5408129" cy="30390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0061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3826" y="716417"/>
            <a:ext cx="5052391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Техника и тактика</a:t>
            </a: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же, как и в предыдущем разделе, спортсмен заносит сюда лишь ключевые моменты тренировки, например какую-то деталь в технике, которую он не знал, или она произвела на него какое-либо впечатление и отпечаталась в его сознании. Но иногда так же требуется занести план всей тренировки, упражнения, какие-либо термины, схемы работы, направления движений, постановку ног и т п. Основной и подробный тренировочный процесс, если это необходимо заносится в отдельный тренировочный конспект.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75" y="792438"/>
            <a:ext cx="5934326" cy="404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598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34153" t="5986" r="34901" b="16761"/>
          <a:stretch/>
        </p:blipFill>
        <p:spPr bwMode="auto">
          <a:xfrm>
            <a:off x="8965096" y="993914"/>
            <a:ext cx="3082580" cy="4422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8722" y="129208"/>
            <a:ext cx="875637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Данные, которые могут быть записаны в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дневник спортсмена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целей антидопингового обеспечения. Некоторые из них: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Субъективные данные самоконтроля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Сюда относятся настроение, самочувствие, аппетит, сон, желание заниматься, переносимость нагрузки, потоотделение, нарушение режима, наличие болевых ощущений.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Объективные данные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 ним относятся частота сердечных сокращений (ЧСС) до и после тренировки, артериальное давление, частота дыхания, определение длины и массы тела и другие.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о местонахождении спортсмена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Если спортсмен включён в пул тестирования, он обязан предоставлять данные о своём местонахождении через систему антидопингового администрирования и управления (АДАМС). В них должны быть указаны расписание тренировок и соревнований, а также время, в течение которого спортсмен доступен для тестирования.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Данные о поездках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Нужно сообщать о поездках протяжённостью более 24 часов, в течение которых не будет возможности обеспечить время для прохождения тестирования.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Контакты специалиста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ответственного за антидопинговое обеспечение (ФИО, должность, телефон, электронный адрес).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о дисквалификации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Списки постоянно обновляются, их можно найти, например, на сайте РУСАДА в разделе дисквалификации. 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Документы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регламентирующие антидопинговую деятельность. К ним относятся, например, Федеральный закон «О физической культуре и спорте в Российской Федерации» от 4 декабря 2007 года №329-ФЗ и другие.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380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2013</TotalTime>
  <Words>1853</Words>
  <Application>Microsoft Office PowerPoint</Application>
  <PresentationFormat>Широкоэкранный</PresentationFormat>
  <Paragraphs>103</Paragraphs>
  <Slides>33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Cambria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 Якимова</dc:creator>
  <cp:lastModifiedBy>Пользователь Windows</cp:lastModifiedBy>
  <cp:revision>216</cp:revision>
  <dcterms:created xsi:type="dcterms:W3CDTF">2016-06-01T19:23:20Z</dcterms:created>
  <dcterms:modified xsi:type="dcterms:W3CDTF">2025-05-13T06:30:48Z</dcterms:modified>
</cp:coreProperties>
</file>