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9" r:id="rId1"/>
  </p:sldMasterIdLst>
  <p:notesMasterIdLst>
    <p:notesMasterId r:id="rId22"/>
  </p:notesMasterIdLst>
  <p:handoutMasterIdLst>
    <p:handoutMasterId r:id="rId23"/>
  </p:handoutMasterIdLst>
  <p:sldIdLst>
    <p:sldId id="278" r:id="rId2"/>
    <p:sldId id="303" r:id="rId3"/>
    <p:sldId id="293" r:id="rId4"/>
    <p:sldId id="294" r:id="rId5"/>
    <p:sldId id="295" r:id="rId6"/>
    <p:sldId id="296" r:id="rId7"/>
    <p:sldId id="297" r:id="rId8"/>
    <p:sldId id="298" r:id="rId9"/>
    <p:sldId id="307" r:id="rId10"/>
    <p:sldId id="299" r:id="rId11"/>
    <p:sldId id="304" r:id="rId12"/>
    <p:sldId id="306" r:id="rId13"/>
    <p:sldId id="305" r:id="rId14"/>
    <p:sldId id="300" r:id="rId15"/>
    <p:sldId id="308" r:id="rId16"/>
    <p:sldId id="291" r:id="rId17"/>
    <p:sldId id="264" r:id="rId18"/>
    <p:sldId id="302" r:id="rId19"/>
    <p:sldId id="309" r:id="rId20"/>
    <p:sldId id="292" r:id="rId21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17096C73-14EB-45E4-A4D0-2D4F5515EECE}">
          <p14:sldIdLst>
            <p14:sldId id="278"/>
            <p14:sldId id="303"/>
            <p14:sldId id="293"/>
            <p14:sldId id="294"/>
            <p14:sldId id="295"/>
            <p14:sldId id="296"/>
            <p14:sldId id="297"/>
            <p14:sldId id="298"/>
            <p14:sldId id="307"/>
            <p14:sldId id="299"/>
            <p14:sldId id="304"/>
            <p14:sldId id="306"/>
            <p14:sldId id="305"/>
            <p14:sldId id="300"/>
            <p14:sldId id="308"/>
            <p14:sldId id="291"/>
            <p14:sldId id="264"/>
            <p14:sldId id="302"/>
            <p14:sldId id="309"/>
            <p14:sldId id="29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тренера" initials="т" lastIdx="2" clrIdx="0">
    <p:extLst>
      <p:ext uri="{19B8F6BF-5375-455C-9EA6-DF929625EA0E}">
        <p15:presenceInfo xmlns:p15="http://schemas.microsoft.com/office/powerpoint/2012/main" userId="тренер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CA08"/>
    <a:srgbClr val="B494F4"/>
    <a:srgbClr val="FFCC00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AF606853-7671-496A-8E4F-DF71F8EC918B}" styleName="Темный стиль 1 —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2" autoAdjust="0"/>
    <p:restoredTop sz="93948" autoAdjust="0"/>
  </p:normalViewPr>
  <p:slideViewPr>
    <p:cSldViewPr>
      <p:cViewPr varScale="1">
        <p:scale>
          <a:sx n="77" d="100"/>
          <a:sy n="77" d="100"/>
        </p:scale>
        <p:origin x="96" y="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6C388D-ABB6-411F-858E-068B94D61C8A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EE5D88-DC3C-4706-A6AE-826329C6D8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136189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A4A1D4-E66F-4B92-9184-B43CA014239E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2995DF-E706-43F6-A8B4-B440BB5095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376749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2995DF-E706-43F6-A8B4-B440BB50959B}" type="slidenum">
              <a:rPr lang="ru-RU" smtClean="0"/>
              <a:t>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5983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727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136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59982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2505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135743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98723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57685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0538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5961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0475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915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152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9635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0424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373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3170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771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060848"/>
            <a:ext cx="7920880" cy="1646302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«Устав организации дополнительного образования физкультурно-спортивной направленности»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948264" y="5373216"/>
            <a:ext cx="1512168" cy="432048"/>
          </a:xfrm>
        </p:spPr>
        <p:txBody>
          <a:bodyPr>
            <a:normAutofit fontScale="925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К.Б. </a:t>
            </a:r>
            <a:r>
              <a:rPr lang="ru-RU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Демчук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35796" y="6237312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Краснодар, 2021</a:t>
            </a:r>
            <a:endParaRPr lang="ru-RU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7430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7383067"/>
              </p:ext>
            </p:extLst>
          </p:nvPr>
        </p:nvGraphicFramePr>
        <p:xfrm>
          <a:off x="179512" y="25052"/>
          <a:ext cx="8863063" cy="607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296"/>
                <a:gridCol w="6261544"/>
                <a:gridCol w="2016223"/>
              </a:tblGrid>
              <a:tr h="720080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</a:t>
                      </a:r>
                    </a:p>
                    <a:p>
                      <a:pPr algn="ctr" fontAlgn="base"/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п./п.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/>
                      <a:endParaRPr lang="ru-RU" sz="1600" b="1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ase"/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Требования к 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уставу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Нормативно-правовое обоснование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 gridSpan="3"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Обязательные требования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ase"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некоммерческой организации, созданной в </a:t>
                      </a:r>
                    </a:p>
                    <a:p>
                      <a:pPr algn="just" fontAlgn="base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форме государственного или муниципального учреждения</a:t>
                      </a:r>
                      <a:endParaRPr lang="ru-RU" sz="14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12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ст.54 </a:t>
                      </a:r>
                      <a:r>
                        <a:rPr lang="ru-RU" sz="12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ГК РФ </a:t>
                      </a:r>
                      <a:endParaRPr lang="ru-RU" sz="120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base"/>
                      <a:r>
                        <a:rPr lang="ru-RU" sz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п.1 ст.4 ФЗ </a:t>
                      </a:r>
                      <a:r>
                        <a:rPr lang="ru-RU" sz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«О некоммерческих организациях» </a:t>
                      </a:r>
                      <a:endParaRPr lang="ru-RU" sz="1200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base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п.2 ст.7 ФЗ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«Об автономных учреждениях»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 fontAlgn="base"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ru-RU" sz="14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некоммерческой организации, содержащее указание </a:t>
                      </a:r>
                    </a:p>
                    <a:p>
                      <a:pPr algn="just" fontAlgn="base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ее организационно-правовую форму и характер деятельности</a:t>
                      </a:r>
                      <a:endParaRPr lang="ru-RU" sz="14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12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п.4 ст.52 </a:t>
                      </a:r>
                      <a:r>
                        <a:rPr lang="ru-RU" sz="12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</a:t>
                      </a:r>
                      <a:r>
                        <a:rPr lang="ru-RU" sz="12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п.1 ст.54 ГК</a:t>
                      </a:r>
                      <a:r>
                        <a:rPr lang="ru-RU" sz="1200" baseline="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РФ</a:t>
                      </a:r>
                      <a:endParaRPr lang="ru-RU" sz="1200" baseline="0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base"/>
                      <a:r>
                        <a:rPr lang="ru-RU" sz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п.1 </a:t>
                      </a:r>
                      <a:r>
                        <a:rPr lang="ru-RU" sz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</a:t>
                      </a:r>
                      <a:r>
                        <a:rPr lang="ru-RU" sz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п.3 ст.4</a:t>
                      </a:r>
                      <a:r>
                        <a:rPr lang="ru-RU" sz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п.3 </a:t>
                      </a:r>
                      <a:r>
                        <a:rPr lang="ru-RU" sz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</a:t>
                      </a:r>
                      <a:r>
                        <a:rPr lang="ru-RU" sz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п.3 </a:t>
                      </a:r>
                      <a:r>
                        <a:rPr lang="ru-RU" sz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ст. 14 </a:t>
                      </a:r>
                      <a:r>
                        <a:rPr lang="ru-RU" sz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ФЗ </a:t>
                      </a:r>
                      <a:r>
                        <a:rPr lang="ru-RU" sz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«О некоммерческих организациях» </a:t>
                      </a:r>
                      <a:endParaRPr lang="ru-RU" sz="1200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base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п.2 ст.7 ФЗ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«Об автономных учреждениях»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 fontAlgn="base"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ru-RU" sz="14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Сведения о собственнике имущества автономного, бюджетного, </a:t>
                      </a:r>
                    </a:p>
                    <a:p>
                      <a:pPr algn="just" fontAlgn="base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казенного учреждения</a:t>
                      </a:r>
                      <a:endParaRPr lang="ru-RU" sz="14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п.3 ст.14 ФЗ </a:t>
                      </a:r>
                      <a:r>
                        <a:rPr lang="ru-RU" sz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«О некоммерческих организациях» </a:t>
                      </a:r>
                      <a:endParaRPr lang="ru-RU" sz="1200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base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п.2 ст.7 ФЗ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«Об автономных учреждениях»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 fontAlgn="base"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  <a:endParaRPr lang="ru-RU" sz="14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Указание на тип </a:t>
                      </a:r>
                      <a:r>
                        <a:rPr lang="ru-RU" sz="1400" b="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«</a:t>
                      </a:r>
                      <a:r>
                        <a:rPr lang="ru-RU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автономное учреждение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ru-RU" sz="14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подп.1.1 п.2 ст.7 ФЗ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«Об автономных учреждениях»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 fontAlgn="base"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Место нахождения некоммерческой организации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Место нахождения юридического лица определяется местом его государственной регистрации на территории Российской Федерации путем указания наименования населенного пункта (муниципального образования). В едином государственном реестре юридических лиц должен быть указан адрес юридического лица в пределах места нахождения юридического лица. Сообщения, доставленные по адресу, указанному в едином государственном реестре юридических лиц, считаются полученными юридическим лицом, даже если оно не находится по указанному адресу.</a:t>
                      </a:r>
                      <a:endParaRPr lang="ru-RU" sz="1200" b="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п.4 ст.52 </a:t>
                      </a:r>
                      <a:r>
                        <a:rPr lang="ru-RU" sz="12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ГК РФ </a:t>
                      </a:r>
                      <a:endParaRPr lang="ru-RU" sz="120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п.2 ст.4 </a:t>
                      </a:r>
                      <a:r>
                        <a:rPr lang="ru-RU" sz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</a:t>
                      </a:r>
                      <a:r>
                        <a:rPr lang="ru-RU" sz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п.3 ст.14 ФЗ </a:t>
                      </a:r>
                      <a:r>
                        <a:rPr lang="ru-RU" sz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«О некоммерческих организациях</a:t>
                      </a:r>
                      <a:r>
                        <a:rPr lang="ru-RU" sz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подп.2 п.2 ст.7 ФЗ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«Об автономных учреждениях» </a:t>
                      </a: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9376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0729707"/>
              </p:ext>
            </p:extLst>
          </p:nvPr>
        </p:nvGraphicFramePr>
        <p:xfrm>
          <a:off x="88815" y="188640"/>
          <a:ext cx="9036496" cy="6321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749"/>
                <a:gridCol w="6384070"/>
                <a:gridCol w="2055677"/>
              </a:tblGrid>
              <a:tr h="370840">
                <a:tc>
                  <a:txBody>
                    <a:bodyPr/>
                    <a:lstStyle/>
                    <a:p>
                      <a:pPr algn="ctr" fontAlgn="base">
                        <a:buFont typeface="+mj-lt"/>
                        <a:buNone/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</a:p>
                    <a:p>
                      <a:pPr algn="ctr" fontAlgn="base">
                        <a:buFont typeface="+mj-lt"/>
                        <a:buNone/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п./п.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/>
                      <a:endParaRPr lang="ru-RU" sz="16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ase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Требования к уставу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Нормативно-правовое обоснование</a:t>
                      </a:r>
                    </a:p>
                  </a:txBody>
                  <a:tcPr marL="0" marR="0" marT="0" marB="0"/>
                </a:tc>
              </a:tr>
              <a:tr h="712008">
                <a:tc>
                  <a:txBody>
                    <a:bodyPr/>
                    <a:lstStyle/>
                    <a:p>
                      <a:pPr algn="ctr" fontAlgn="base"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</a:t>
                      </a:r>
                      <a:endParaRPr lang="ru-RU" sz="14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Тип образовательной организации:</a:t>
                      </a:r>
                    </a:p>
                    <a:p>
                      <a:pPr algn="just" fontAlgn="base"/>
                      <a:endParaRPr lang="ru-RU" sz="14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fontAlgn="base"/>
                      <a:endParaRPr lang="ru-RU" sz="14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fontAlgn="base"/>
                      <a:endParaRPr lang="ru-RU" sz="14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fontAlgn="base"/>
                      <a:endParaRPr lang="ru-RU" sz="14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fontAlgn="base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дошкольная </a:t>
                      </a:r>
                    </a:p>
                    <a:p>
                      <a:pPr algn="just" fontAlgn="base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общеобразовательная </a:t>
                      </a:r>
                    </a:p>
                    <a:p>
                      <a:pPr algn="just" fontAlgn="base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профессиональная </a:t>
                      </a:r>
                    </a:p>
                    <a:p>
                      <a:pPr algn="just" fontAlgn="base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высшего образования  </a:t>
                      </a:r>
                    </a:p>
                    <a:p>
                      <a:pPr algn="just" fontAlgn="base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дополнительного образования  </a:t>
                      </a:r>
                    </a:p>
                    <a:p>
                      <a:pPr algn="just" fontAlgn="base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дополнительного профессионального образования</a:t>
                      </a:r>
                    </a:p>
                    <a:p>
                      <a:pPr algn="just" fontAlgn="base"/>
                      <a:endParaRPr lang="ru-RU" sz="14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fontAlgn="base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автономное</a:t>
                      </a:r>
                    </a:p>
                    <a:p>
                      <a:pPr algn="just" fontAlgn="base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бюджетное</a:t>
                      </a:r>
                    </a:p>
                    <a:p>
                      <a:pPr algn="just" fontAlgn="base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казенное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п.1 ч.2 ст.25 </a:t>
                      </a:r>
                      <a:r>
                        <a:rPr lang="ru-RU" sz="1200" b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ФЗ №</a:t>
                      </a:r>
                      <a:r>
                        <a:rPr lang="ru-RU" sz="1200" b="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273-ФЗ,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п.3 ст.14 </a:t>
                      </a:r>
                      <a:r>
                        <a:rPr lang="ru-RU" sz="1200" b="0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ФЗ </a:t>
                      </a:r>
                      <a:r>
                        <a:rPr lang="ru-RU" sz="1200" b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«О некоммерческих организациях»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ч.2 </a:t>
                      </a:r>
                      <a:r>
                        <a:rPr lang="ru-RU" sz="1200" b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</a:t>
                      </a:r>
                      <a:r>
                        <a:rPr lang="ru-RU" sz="1200" b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ч.3 ст.23</a:t>
                      </a:r>
                      <a:r>
                        <a:rPr lang="ru-RU" sz="1200" b="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ФЗ </a:t>
                      </a:r>
                      <a:r>
                        <a:rPr lang="ru-RU" sz="1200" b="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273-ФЗ</a:t>
                      </a:r>
                      <a:endParaRPr lang="ru-RU" sz="1200" b="0" dirty="0" smtClean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п.2 ст.9.1</a:t>
                      </a:r>
                      <a:endParaRPr lang="ru-RU" sz="1200" b="0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ФЗ «О некоммерческих организациях» </a:t>
                      </a:r>
                      <a:endParaRPr lang="ru-RU" sz="1200" b="0" dirty="0" smtClean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</a:tr>
              <a:tr h="316552">
                <a:tc>
                  <a:txBody>
                    <a:bodyPr/>
                    <a:lstStyle/>
                    <a:p>
                      <a:pPr algn="ctr" fontAlgn="base"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</a:t>
                      </a:r>
                      <a:endParaRPr lang="ru-RU" sz="14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Указание на учредителя или учредителей образовательной организации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п.2 ч.2 ст.25 </a:t>
                      </a:r>
                      <a:r>
                        <a:rPr lang="ru-RU" sz="12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ФЗ № 273-ФЗ</a:t>
                      </a:r>
                      <a:endParaRPr lang="ru-RU" sz="1200" b="0" dirty="0" smtClean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 fontAlgn="base"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</a:t>
                      </a:r>
                      <a:endParaRPr lang="ru-RU" sz="14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Сведения об органе, осуществляющем функции и полномочия </a:t>
                      </a:r>
                    </a:p>
                    <a:p>
                      <a:pPr algn="just" fontAlgn="base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учредителя автономного учреждения</a:t>
                      </a:r>
                      <a:endParaRPr lang="ru-RU" sz="14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п.3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ч.2 ст.7 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ФЗ «Об автономных учреждениях»</a:t>
                      </a: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 fontAlgn="base"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</a:t>
                      </a:r>
                    </a:p>
                    <a:p>
                      <a:pPr algn="ctr" fontAlgn="base">
                        <a:buFont typeface="+mj-lt"/>
                        <a:buNone/>
                      </a:pPr>
                      <a:endParaRPr lang="ru-RU" sz="14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Предмет и цели деятельности</a:t>
                      </a:r>
                    </a:p>
                    <a:p>
                      <a:pPr algn="just" fontAlgn="base"/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(основной вид деятельности для организаций дополнительного </a:t>
                      </a:r>
                    </a:p>
                    <a:p>
                      <a:pPr algn="just" fontAlgn="base"/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образования – реализация дополнительных о</a:t>
                      </a:r>
                    </a:p>
                    <a:p>
                      <a:pPr algn="just" fontAlgn="base"/>
                      <a:r>
                        <a:rPr lang="ru-RU" sz="1400" b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бщеобразовательных</a:t>
                      </a: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программ)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п.4 ст.52 </a:t>
                      </a:r>
                      <a:r>
                        <a:rPr lang="ru-RU" sz="1200" b="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ГК РФ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п.3 ст.14 ФЗ </a:t>
                      </a:r>
                      <a:r>
                        <a:rPr lang="ru-RU" sz="1200" b="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«О некоммерческих организациях»,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подп.4 п.2 ст.7 ФЗ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«Об автономных учреждениях»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 fontAlgn="base"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</a:t>
                      </a:r>
                      <a:endParaRPr lang="ru-RU" sz="14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Перечень видов реализуемых образовательных программ с </a:t>
                      </a:r>
                    </a:p>
                    <a:p>
                      <a:pPr algn="just" fontAlgn="base"/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указанием уровня образования и (или) направленности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п.3 ч.2 ст.25 </a:t>
                      </a:r>
                      <a:r>
                        <a:rPr lang="ru-RU" sz="12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ФЗ № 273-ФЗ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4526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721760"/>
              </p:ext>
            </p:extLst>
          </p:nvPr>
        </p:nvGraphicFramePr>
        <p:xfrm>
          <a:off x="79370" y="116632"/>
          <a:ext cx="9036496" cy="6592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749"/>
                <a:gridCol w="6384070"/>
                <a:gridCol w="2055677"/>
              </a:tblGrid>
              <a:tr h="370840">
                <a:tc>
                  <a:txBody>
                    <a:bodyPr/>
                    <a:lstStyle/>
                    <a:p>
                      <a:pPr algn="ctr" fontAlgn="base">
                        <a:buFont typeface="+mj-lt"/>
                        <a:buNone/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</a:p>
                    <a:p>
                      <a:pPr algn="ctr" fontAlgn="base">
                        <a:buFont typeface="+mj-lt"/>
                        <a:buNone/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п./п.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/>
                      <a:endParaRPr lang="ru-RU" sz="1600" b="1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ase"/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Требования к уставу</a:t>
                      </a:r>
                    </a:p>
                    <a:p>
                      <a:pPr algn="ctr" fontAlgn="base"/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Нормативно-правовое обоснование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 fontAlgn="base"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</a:t>
                      </a:r>
                      <a:endParaRPr lang="ru-RU" sz="14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Исчерпывающий перечень видов деятельности, которые организация вправе осуществлять в соответствии с целями, для достижения которых оно создано</a:t>
                      </a:r>
                      <a:endParaRPr lang="ru-RU" sz="14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1200" b="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п.3 ст.14 </a:t>
                      </a:r>
                    </a:p>
                    <a:p>
                      <a:pPr algn="l" fontAlgn="base"/>
                      <a:r>
                        <a:rPr lang="ru-RU" sz="1200" b="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ФЗ «О некоммерческих организациях»</a:t>
                      </a:r>
                    </a:p>
                    <a:p>
                      <a:pPr algn="l" fontAlgn="base"/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п.2 ст.4 ФЗ «Об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автономных учреждениях»</a:t>
                      </a:r>
                    </a:p>
                    <a:p>
                      <a:pPr algn="l" fontAlgn="base"/>
                      <a:r>
                        <a:rPr lang="ru-RU" sz="12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ч.1 ст.102 ФЗ № 273-ФЗ</a:t>
                      </a:r>
                      <a:endParaRPr lang="ru-RU" sz="1200" b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</a:tr>
              <a:tr h="741680">
                <a:tc>
                  <a:txBody>
                    <a:bodyPr/>
                    <a:lstStyle/>
                    <a:p>
                      <a:pPr algn="ctr" fontAlgn="base"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</a:t>
                      </a:r>
                      <a:endParaRPr lang="ru-RU" sz="14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Установление структуры, порядка формирования, срока полномочий и компетенции органов управления образовательной организацией, порядка принятия ими решений и выступления от имени образовательной </a:t>
                      </a: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организации</a:t>
                      </a:r>
                    </a:p>
                    <a:p>
                      <a:pPr algn="just" fontAlgn="base"/>
                      <a:r>
                        <a:rPr lang="ru-RU" sz="12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организации дополнительного</a:t>
                      </a:r>
                      <a:r>
                        <a:rPr lang="ru-RU" sz="1200" b="0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образования </a:t>
                      </a:r>
                      <a:r>
                        <a:rPr lang="ru-RU" sz="12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формируются в обязательном </a:t>
                      </a:r>
                    </a:p>
                    <a:p>
                      <a:pPr algn="just" fontAlgn="base"/>
                      <a:r>
                        <a:rPr lang="ru-RU" sz="12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порядке коллегиальные органы управления:</a:t>
                      </a:r>
                    </a:p>
                    <a:p>
                      <a:pPr algn="just" fontAlgn="base"/>
                      <a:r>
                        <a:rPr lang="ru-RU" sz="12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1) общее собрание (конференция) работников образовательной организации;</a:t>
                      </a:r>
                    </a:p>
                    <a:p>
                      <a:pPr algn="just" fontAlgn="base"/>
                      <a:r>
                        <a:rPr lang="ru-RU" sz="12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2) педагогический совет.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1200" b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п.4 ст.52 и п.4 ст.123.21 ГК РФ</a:t>
                      </a:r>
                    </a:p>
                    <a:p>
                      <a:pPr algn="l" fontAlgn="base"/>
                      <a:r>
                        <a:rPr lang="ru-RU" sz="1200" b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п.3 ст.14</a:t>
                      </a:r>
                    </a:p>
                    <a:p>
                      <a:pPr algn="l" fontAlgn="base"/>
                      <a:r>
                        <a:rPr lang="ru-RU" sz="1200" b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ФЗ «О некоммерческих</a:t>
                      </a:r>
                      <a:r>
                        <a:rPr lang="ru-RU" sz="1200" b="0" u="none" strike="noStrike" baseline="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организациях»</a:t>
                      </a:r>
                    </a:p>
                    <a:p>
                      <a:pPr algn="l" fontAlgn="base"/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подп.7 п.2 ст.7 и ст.8 </a:t>
                      </a:r>
                    </a:p>
                    <a:p>
                      <a:pPr algn="l" fontAlgn="base"/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ФЗ «Об</a:t>
                      </a:r>
                      <a:r>
                        <a:rPr lang="ru-RU" sz="1200" b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автономных учреждениях»</a:t>
                      </a:r>
                    </a:p>
                    <a:p>
                      <a:pPr algn="l" fontAlgn="base"/>
                      <a:r>
                        <a:rPr lang="ru-RU" sz="1200" b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п.4 ч.2 ст.25 № 273-ФЗ</a:t>
                      </a:r>
                    </a:p>
                    <a:p>
                      <a:pPr algn="l" fontAlgn="base"/>
                      <a:r>
                        <a:rPr lang="ru-RU" sz="12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ч.5 ст.26 № 273-ФЗ</a:t>
                      </a:r>
                    </a:p>
                  </a:txBody>
                  <a:tcPr marL="0" marR="0" marT="0" marB="0"/>
                </a:tc>
              </a:tr>
              <a:tr h="741680">
                <a:tc>
                  <a:txBody>
                    <a:bodyPr/>
                    <a:lstStyle/>
                    <a:p>
                      <a:pPr algn="ctr" fontAlgn="base"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</a:t>
                      </a:r>
                      <a:endParaRPr lang="ru-RU" sz="14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 наблюдательном совете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автономного учреждения</a:t>
                      </a:r>
                    </a:p>
                    <a:p>
                      <a:pPr algn="just" fontAlgn="base"/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п.2 ст.10, п.3 ст.12,</a:t>
                      </a:r>
                    </a:p>
                    <a:p>
                      <a:pPr algn="l" fontAlgn="base"/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п.1 ст.13, </a:t>
                      </a:r>
                    </a:p>
                    <a:p>
                      <a:pPr algn="l" fontAlgn="base"/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п.1 ст.15 и п.1 ст.17 </a:t>
                      </a:r>
                    </a:p>
                    <a:p>
                      <a:pPr algn="l" fontAlgn="base"/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ФЗ «Об автономных учреждениях»</a:t>
                      </a:r>
                    </a:p>
                  </a:txBody>
                  <a:tcPr marL="0" marR="0" marT="0" marB="0"/>
                </a:tc>
              </a:tr>
              <a:tr h="741680">
                <a:tc>
                  <a:txBody>
                    <a:bodyPr/>
                    <a:lstStyle/>
                    <a:p>
                      <a:pPr algn="ctr" fontAlgn="base"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Закрепление норм о  структурных подразделениях, филиалах </a:t>
                      </a:r>
                    </a:p>
                    <a:p>
                      <a:pPr algn="just" fontAlgn="base"/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(при их наличии, структурное подразделение спортивной подготовки)</a:t>
                      </a:r>
                    </a:p>
                    <a:p>
                      <a:pPr algn="just" fontAlgn="base"/>
                      <a:endParaRPr lang="ru-RU" sz="1400" b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ч.4 ст.27 ФЗ № 273–ФЗ,</a:t>
                      </a:r>
                    </a:p>
                    <a:p>
                      <a:pPr algn="l" fontAlgn="base"/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п.6 ч.2 ст.7 и ст.8 </a:t>
                      </a:r>
                    </a:p>
                    <a:p>
                      <a:pPr algn="l" fontAlgn="base"/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ФЗ «Об автономных учреждениях» </a:t>
                      </a:r>
                    </a:p>
                    <a:p>
                      <a:pPr algn="l" fontAlgn="base"/>
                      <a:r>
                        <a:rPr lang="ru-RU" sz="12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ч.3 ст.14 </a:t>
                      </a:r>
                    </a:p>
                    <a:p>
                      <a:pPr algn="l" fontAlgn="base"/>
                      <a:r>
                        <a:rPr lang="ru-RU" sz="1200" b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ФЗ «О некоммерческих организациях» </a:t>
                      </a:r>
                    </a:p>
                  </a:txBody>
                  <a:tcPr marL="0" marR="0" marT="0" marB="0"/>
                </a:tc>
              </a:tr>
              <a:tr h="313144">
                <a:tc>
                  <a:txBody>
                    <a:bodyPr/>
                    <a:lstStyle/>
                    <a:p>
                      <a:pPr algn="ctr" fontAlgn="base"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</a:t>
                      </a:r>
                      <a:endParaRPr lang="ru-RU" sz="14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Порядок принятия локальных актов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12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ч.1 ст.30 ФЗ № 273-ФЗ</a:t>
                      </a:r>
                    </a:p>
                  </a:txBody>
                  <a:tcPr marL="0" marR="0" marT="0" marB="0"/>
                </a:tc>
              </a:tr>
              <a:tr h="313144">
                <a:tc>
                  <a:txBody>
                    <a:bodyPr/>
                    <a:lstStyle/>
                    <a:p>
                      <a:pPr algn="ctr" fontAlgn="base"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</a:t>
                      </a:r>
                      <a:endParaRPr lang="ru-RU" sz="14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Порядок участия обучающихся в управлении </a:t>
                      </a:r>
                    </a:p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образовательной организацией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12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п.17 ч.1 ст.34 ФЗ № 273-ФЗ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86619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7216036"/>
              </p:ext>
            </p:extLst>
          </p:nvPr>
        </p:nvGraphicFramePr>
        <p:xfrm>
          <a:off x="22037" y="3898"/>
          <a:ext cx="9036496" cy="676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749"/>
                <a:gridCol w="6384070"/>
                <a:gridCol w="2055677"/>
              </a:tblGrid>
              <a:tr h="370840">
                <a:tc>
                  <a:txBody>
                    <a:bodyPr/>
                    <a:lstStyle/>
                    <a:p>
                      <a:pPr algn="ctr" fontAlgn="base">
                        <a:buFont typeface="+mj-lt"/>
                        <a:buNone/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</a:p>
                    <a:p>
                      <a:pPr algn="ctr" fontAlgn="base">
                        <a:buFont typeface="+mj-lt"/>
                        <a:buNone/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п./п.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Требования к уставу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Нормативно-правовое обоснование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 fontAlgn="base"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Порядок участия педагогических работников в управлении </a:t>
                      </a:r>
                    </a:p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образовательной организацией в том числе в коллегиальных </a:t>
                      </a:r>
                    </a:p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органах управления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п.9 ч.3 ст.47 ФЗ № 273-ФЗ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 fontAlgn="base"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</a:t>
                      </a:r>
                      <a:endParaRPr lang="ru-RU" sz="14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Определение формы участия родителей в управлении образовательной</a:t>
                      </a:r>
                    </a:p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организацией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п.7 ч.3 ст.44 ФЗ № 273-ФЗ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 fontAlgn="base"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</a:t>
                      </a:r>
                      <a:endParaRPr lang="ru-RU" sz="14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Определение порядка назначения (избрания) руководителя</a:t>
                      </a:r>
                    </a:p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ч.1 ст.51 ФЗ № 273-ФЗ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 fontAlgn="base"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</a:t>
                      </a:r>
                      <a:endParaRPr lang="ru-RU" sz="14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Права и обязанности руководителя образовательной организации, </a:t>
                      </a:r>
                    </a:p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его компетенция в области управления образовательной организацией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ч.6 ст.51 ФЗ № 273-ФЗ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 fontAlgn="base"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</a:t>
                      </a:r>
                      <a:endParaRPr lang="ru-RU" sz="14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Установление прав, обязанностей и ответственности работников образовательных организаций, занимающих должности инженерно-технических, административно-хозяйственных, производственных, учебно-вспомогательных, медицинских и иных работников, осуществляющих вспомогательные функции</a:t>
                      </a:r>
                    </a:p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ч.3 ст.52 ФЗ № 273-ФЗ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 fontAlgn="base"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</a:t>
                      </a:r>
                      <a:endParaRPr lang="ru-RU" sz="14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Порядок использования имущества и цели, на которые направляется имущество образовательной организации при ее ликвидации, после удовлетворения требований кредиторов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ч.3 ст.102 ФЗ № 273-ФЗ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 fontAlgn="base"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</a:t>
                      </a:r>
                      <a:endParaRPr lang="ru-RU" sz="14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Понятие крупной сделки (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для бюджетных и автономных образовательных организаций</a:t>
                      </a: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п.13 ст.9.2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ФЗ</a:t>
                      </a:r>
                      <a:r>
                        <a:rPr lang="ru-RU" sz="1200" b="0" baseline="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«О некоммерческих организациях»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ст.14 ФЗ «Об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автономных учреждениях»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 fontAlgn="base"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</a:t>
                      </a:r>
                      <a:endParaRPr lang="ru-RU" sz="14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Определение уставных целей деятельности (доход от оказания платных образовательных услуг используется указанными организациями в соответствии с уставными целями)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ч.1 ст.101 ФЗ № 273-ФЗ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ч.1 ст.101 ФЗ № 273-ФЗ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 fontAlgn="base"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</a:t>
                      </a:r>
                      <a:endParaRPr lang="ru-RU" sz="14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Порядок направления при ликвидации образовательной организации ее имущества после удовлетворения требований кредиторов на цели развития образования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ч.3 ст.102 ФЗ № 273-ФЗ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99484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408385"/>
              </p:ext>
            </p:extLst>
          </p:nvPr>
        </p:nvGraphicFramePr>
        <p:xfrm>
          <a:off x="179512" y="5421"/>
          <a:ext cx="8784976" cy="641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558"/>
                <a:gridCol w="6126194"/>
                <a:gridCol w="2016224"/>
              </a:tblGrid>
              <a:tr h="370840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</a:t>
                      </a:r>
                    </a:p>
                    <a:p>
                      <a:pPr algn="ctr" fontAlgn="base"/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п./п.</a:t>
                      </a:r>
                      <a:endParaRPr lang="ru-RU" sz="14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Краткое </a:t>
                      </a: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содержание </a:t>
                      </a: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требований </a:t>
                      </a:r>
                    </a:p>
                    <a:p>
                      <a:pPr algn="ctr" fontAlgn="base"/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 </a:t>
                      </a: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уставу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Норма </a:t>
                      </a:r>
                      <a:endParaRPr lang="ru-RU" sz="1400" b="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ase"/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Федерального </a:t>
                      </a:r>
                      <a:r>
                        <a:rPr lang="ru-RU" sz="14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закона № 273-ФЗ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 fontAlgn="base"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</a:t>
                      </a:r>
                      <a:endParaRPr lang="ru-RU" sz="14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Права</a:t>
                      </a:r>
                      <a:r>
                        <a:rPr lang="ru-RU" sz="1400" b="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 обязанности обучающихся по дополнительным образовательным программам спортивной подготовки</a:t>
                      </a:r>
                      <a:endParaRPr lang="ru-RU" sz="1400" b="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 fontAlgn="base"/>
                      <a:endParaRPr lang="ru-RU" sz="14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1400" b="0" u="none" strike="noStrike" dirty="0" smtClean="0">
                          <a:solidFill>
                            <a:srgbClr val="B494F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п.2 ч.1 ст.34.1</a:t>
                      </a:r>
                    </a:p>
                    <a:p>
                      <a:pPr algn="l" fontAlgn="base"/>
                      <a:r>
                        <a:rPr lang="ru-RU" sz="1400" b="0" u="none" strike="noStrike" dirty="0" smtClean="0">
                          <a:solidFill>
                            <a:srgbClr val="B494F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п.4 ч.2 ст.34.1</a:t>
                      </a:r>
                      <a:endParaRPr lang="ru-RU" sz="1400" b="0" dirty="0" smtClean="0">
                        <a:solidFill>
                          <a:srgbClr val="B494F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B494F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ФЗ № 127-ФЗ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 fontAlgn="base"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</a:t>
                      </a:r>
                      <a:endParaRPr lang="ru-RU" sz="14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Место нахождения</a:t>
                      </a:r>
                    </a:p>
                    <a:p>
                      <a:pPr algn="just" fontAlgn="base"/>
                      <a:endParaRPr lang="ru-RU" sz="14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 rowSpan="6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ч.3 ст.14,</a:t>
                      </a:r>
                      <a:r>
                        <a:rPr lang="ru-RU" sz="1400" b="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п.5 ст.3</a:t>
                      </a:r>
                      <a:endParaRPr lang="ru-RU" sz="1400" b="0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ФЗ № 7-ФЗ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«О некоммерческих организациях»</a:t>
                      </a: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 fontAlgn="base"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</a:t>
                      </a:r>
                      <a:endParaRPr lang="ru-RU" sz="14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Порядок управления деятельностью</a:t>
                      </a:r>
                    </a:p>
                    <a:p>
                      <a:pPr algn="just" fontAlgn="base"/>
                      <a:endParaRPr lang="ru-RU" sz="14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 fontAlgn="base"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</a:t>
                      </a:r>
                      <a:endParaRPr lang="ru-RU" sz="14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Предмет и цели деятельности</a:t>
                      </a:r>
                    </a:p>
                    <a:p>
                      <a:pPr algn="just" fontAlgn="base"/>
                      <a:endParaRPr lang="ru-RU" sz="14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 fontAlgn="base"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</a:t>
                      </a:r>
                      <a:endParaRPr lang="ru-RU" sz="14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Описание символики (эмблемы, гербы, иные </a:t>
                      </a:r>
                    </a:p>
                    <a:p>
                      <a:pPr algn="just" fontAlgn="base"/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геральдические знаки, флаги и гимны)</a:t>
                      </a:r>
                    </a:p>
                    <a:p>
                      <a:pPr algn="just" fontAlgn="base"/>
                      <a:endParaRPr lang="ru-RU" sz="14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ase"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</a:t>
                      </a:r>
                      <a:endParaRPr lang="ru-RU" sz="14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Источники формирования имущества</a:t>
                      </a: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 fontAlgn="base"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32.</a:t>
                      </a:r>
                      <a:endParaRPr lang="ru-RU" sz="14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Порядок внесения изменений в устав</a:t>
                      </a: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 gridSpan="3">
                  <a:txBody>
                    <a:bodyPr/>
                    <a:lstStyle/>
                    <a:p>
                      <a:pPr algn="just" fontAlgn="base"/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Возможное содержание</a:t>
                      </a:r>
                    </a:p>
                    <a:p>
                      <a:pPr algn="just" fontAlgn="base"/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algn="just" fontAlgn="base"/>
                      <a:endParaRPr lang="ru-RU" sz="14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 fontAlgn="base"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33.</a:t>
                      </a:r>
                      <a:endParaRPr lang="ru-RU" sz="14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Возможность формирования коллегиальных органов, не относящихся к числу обязательных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ч.4 ст.26 ФЗ № 273-ФЗ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 fontAlgn="base"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34.</a:t>
                      </a:r>
                      <a:endParaRPr lang="ru-RU" sz="14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Установление иной (не образовательной) деятельности, которую образовательная организация вправе осуществлять с использованием имущества, закрепленного за ней на праве собственности или ином законном основании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ч.1 ст.102 ФЗ</a:t>
                      </a:r>
                      <a:r>
                        <a:rPr lang="ru-RU" sz="1400" b="0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№ 273-ФЗ</a:t>
                      </a:r>
                      <a:endParaRPr lang="ru-RU" sz="1400" b="0" dirty="0" smtClean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 fontAlgn="base">
                        <a:buFont typeface="+mj-lt"/>
                        <a:buNone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35.</a:t>
                      </a:r>
                      <a:endParaRPr lang="ru-RU" sz="14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Понятие и перечень «грубых нарушений устава»</a:t>
                      </a:r>
                    </a:p>
                    <a:p>
                      <a:pPr algn="l" fontAlgn="base"/>
                      <a:r>
                        <a:rPr lang="ru-RU" sz="12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(если в уставе перечень отсутствует, то грубым нарушением устава является виновное неисполнение или ненадлежащее исполнение педагогическим работником своих обязанностей, предусмотренных уставом)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l" defTabSz="179388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B8CA08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п.1 ст.336 ТК</a:t>
                      </a:r>
                      <a:r>
                        <a:rPr lang="ru-RU" sz="1400" b="0" baseline="0" dirty="0" smtClean="0">
                          <a:solidFill>
                            <a:srgbClr val="B8CA08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РФ</a:t>
                      </a:r>
                      <a:r>
                        <a:rPr lang="ru-RU" sz="1400" b="0" dirty="0" smtClean="0">
                          <a:solidFill>
                            <a:srgbClr val="B8CA08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6986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1340768"/>
            <a:ext cx="74168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Общие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положения;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2. Предмет, цели и виды основной и иной приносящей доход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деятельности;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3. Образовательная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деятельность (спортивная подготовка);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4. Управление образовательной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организацией;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5. Экономика образовательной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организации;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6. Порядок изменения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устава.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67744" y="332656"/>
            <a:ext cx="3575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Возможная структура устава:</a:t>
            </a:r>
          </a:p>
        </p:txBody>
      </p:sp>
    </p:spTree>
    <p:extLst>
      <p:ext uri="{BB962C8B-B14F-4D97-AF65-F5344CB8AC3E}">
        <p14:creationId xmlns:p14="http://schemas.microsoft.com/office/powerpoint/2010/main" val="38586469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8520" y="113747"/>
            <a:ext cx="8424936" cy="98985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1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</a:t>
            </a:r>
            <a:r>
              <a:rPr lang="ru-RU" sz="21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1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1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ru-RU" sz="21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 образовании в Российской Федерации" от 29.12.2012 N </a:t>
            </a:r>
            <a:r>
              <a:rPr lang="ru-RU" sz="21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273-ФЗ</a:t>
            </a:r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solidFill>
                  <a:srgbClr val="C00000"/>
                </a:solidFill>
              </a:rPr>
              <a:t>Управление образовательной организацией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504" y="3414447"/>
            <a:ext cx="2520280" cy="1368152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Сочетание принципов единоначалия и коллегиальности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330603" y="2430873"/>
            <a:ext cx="2376264" cy="886162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Коллегиальные органы управления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340328" y="4885124"/>
            <a:ext cx="2376264" cy="1152128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Единоличный исполнительный орган организации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749210" y="1081761"/>
            <a:ext cx="2376264" cy="1104438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Общее собрание работников  образовательной организации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742384" y="2491718"/>
            <a:ext cx="2376264" cy="670138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Педагогический совет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749210" y="5057024"/>
            <a:ext cx="1977928" cy="14287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иректор  -</a:t>
            </a:r>
          </a:p>
          <a:p>
            <a:pPr algn="ctr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осуществление текущего руководства организацией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749210" y="3427163"/>
            <a:ext cx="2369438" cy="1355436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Иные коллегиальные органы, предусмотренные уставом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Выгнутая вверх стрелка 10"/>
          <p:cNvSpPr/>
          <p:nvPr/>
        </p:nvSpPr>
        <p:spPr>
          <a:xfrm rot="18768856">
            <a:off x="908164" y="2160970"/>
            <a:ext cx="1335012" cy="82141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Выгнутая вверх стрелка 11"/>
          <p:cNvSpPr/>
          <p:nvPr/>
        </p:nvSpPr>
        <p:spPr>
          <a:xfrm rot="2048139" flipV="1">
            <a:off x="891724" y="5248610"/>
            <a:ext cx="1367891" cy="896271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Стрелка вверх 27"/>
          <p:cNvSpPr/>
          <p:nvPr/>
        </p:nvSpPr>
        <p:spPr>
          <a:xfrm rot="2936677">
            <a:off x="5027760" y="1557356"/>
            <a:ext cx="340033" cy="109010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верх 28"/>
          <p:cNvSpPr/>
          <p:nvPr/>
        </p:nvSpPr>
        <p:spPr>
          <a:xfrm rot="8036254">
            <a:off x="5030397" y="3110496"/>
            <a:ext cx="340033" cy="113878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право 29"/>
          <p:cNvSpPr/>
          <p:nvPr/>
        </p:nvSpPr>
        <p:spPr>
          <a:xfrm>
            <a:off x="4759336" y="2706419"/>
            <a:ext cx="930578" cy="3350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право 30"/>
          <p:cNvSpPr/>
          <p:nvPr/>
        </p:nvSpPr>
        <p:spPr>
          <a:xfrm>
            <a:off x="4771902" y="5281168"/>
            <a:ext cx="93057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92682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208409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</a:t>
            </a:r>
            <a:endParaRPr lang="ru-RU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 образовании в Российской Федерации" от 29.12.2012 N 273-ФЗ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5556" y="854740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 образовательной организацией (ст. 26)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1348800"/>
            <a:ext cx="72008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В образовательной организации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формируются коллегиальные </a:t>
            </a:r>
          </a:p>
          <a:p>
            <a:pPr algn="ct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органы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управления, к которым относятся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бщее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собрание (конференция) работников образовательной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организации;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едагогический совет;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Наблюдательный совет (для автономных образовательных организаций)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Тренерский совет (для организаций осуществляющих спортивную подготовку до 1 января 2023 года).</a:t>
            </a:r>
          </a:p>
          <a:p>
            <a:pPr algn="just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Факультативные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коллегиальные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органы управления:</a:t>
            </a:r>
          </a:p>
          <a:p>
            <a:pPr algn="just"/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ренерский совет;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попечительский совет;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управляющий совет;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етодический совет;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наблюдательный совет (для бюджетных образовательных организаций);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другие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коллегиальные органы управления, предусмотренные уставом соответствующей образовательной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организации.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3663" y="188640"/>
            <a:ext cx="6050633" cy="803176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ипичные </a:t>
            </a:r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нарушения </a:t>
            </a: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формировании </a:t>
            </a:r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устава образовательной организации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9536" y="1162324"/>
            <a:ext cx="8388424" cy="5725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rgbClr val="26262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наличие положений, не соответствующих действующему </a:t>
            </a:r>
            <a:r>
              <a:rPr lang="ru-RU" sz="1600" dirty="0" smtClean="0">
                <a:solidFill>
                  <a:srgbClr val="26262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законодательству;</a:t>
            </a:r>
            <a:endParaRPr 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rgbClr val="26262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 </a:t>
            </a:r>
            <a:r>
              <a:rPr lang="ru-RU" sz="1600" dirty="0">
                <a:solidFill>
                  <a:srgbClr val="26262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установлен порядок принятия локальных нормативных актов (часть 1 статьи 30 Федерального закона об образовании);</a:t>
            </a:r>
            <a:endParaRPr 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rgbClr val="26262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 установлены структура, порядок формирования, срок полномочий и компетенция органов управления образовательной организацией, порядок принятия ими решений и выступления от имени образовательной организации (часть 5 статьи 26 Федерального закона об образовании</a:t>
            </a:r>
            <a:r>
              <a:rPr lang="ru-RU" sz="1600" dirty="0" smtClean="0">
                <a:solidFill>
                  <a:srgbClr val="26262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);</a:t>
            </a:r>
            <a:r>
              <a:rPr lang="ru-RU" sz="1600" dirty="0">
                <a:solidFill>
                  <a:srgbClr val="26262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ru-RU" sz="1600" dirty="0" smtClean="0">
              <a:solidFill>
                <a:srgbClr val="262626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rgbClr val="26262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 </a:t>
            </a:r>
            <a:r>
              <a:rPr lang="ru-RU" sz="1600" dirty="0">
                <a:solidFill>
                  <a:srgbClr val="26262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закреплен порядок участия обучающихся в управлении образовательной организацией (пункт 17 части 1 статьи 34 Федерального закона об образовании);</a:t>
            </a:r>
            <a:endParaRPr 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rgbClr val="26262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 определена форма принятия участия родителей (законных представителей) несовершеннолетних обучающихся в управлении образовательной организацией (пункт 7 части 3 статьи 44 Федерального закона об образовании);</a:t>
            </a:r>
            <a:endParaRPr 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rgbClr val="26262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 установлены права, обязанности и ответственность работников образовательных организаций, занимающих должности инженерно-технических, административно-хозяйственных, производственных, учебно-вспомогательных, медицинских и иных работников, осуществляющих вспомогательные функции (часть 3 статьи 52 Федерального закона об образовании</a:t>
            </a:r>
            <a:r>
              <a:rPr lang="ru-RU" sz="1600" dirty="0" smtClean="0">
                <a:solidFill>
                  <a:srgbClr val="26262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).</a:t>
            </a:r>
            <a:endParaRPr 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573016"/>
            <a:ext cx="8497960" cy="336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1800"/>
              </a:spcAft>
              <a:buFont typeface="Wingdings" panose="05000000000000000000" pitchFamily="2" charset="2"/>
              <a:buChar char="ü"/>
            </a:pPr>
            <a:endParaRPr 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6705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0"/>
            <a:ext cx="8248060" cy="687338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1644">
            <a:off x="5167454" y="5536621"/>
            <a:ext cx="836570" cy="836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964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116632"/>
            <a:ext cx="2810273" cy="504056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Общие положения</a:t>
            </a:r>
            <a:endParaRPr lang="ru-RU" sz="2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20688"/>
            <a:ext cx="8064896" cy="612068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Устав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образовательной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– </a:t>
            </a:r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учредительный документ, утвержденный учредителем и зарегистрированный в налоговых органах, на основании которого действует юридическое лицо. Информация о регистрации учредительных документов в налоговой инспекции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размещается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портале </a:t>
            </a: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://www.nalog.ru</a:t>
            </a: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Утверждение устава и изменений (дополнений) в устав образовательной организации осуществляется в порядке, установленном законодательством Российской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Федерации;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Учредитель образовательной организации вправе разрабатывать и (или) утверждать типовые (примерные) формы </a:t>
            </a: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уставов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случаях, предусмотренных законом, образовательное учреждение может действовать на основании единого типового устава, утвержденного его учредителем или уполномоченным им органом для учреждений, созданных для осуществления деятельности в определенных сферах (п. 3 ст. 52 ГК РФ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уставе образовательной организации содержится информация и сведения, предусмотренные п. 4 ст. 52 ГК РФ, ст. 25 Федерального закона «Об образовании в Российской Федерации», а также иные, предусмотренные законодательством Российской Федерации, субъекта Российской Федерации, муниципального образования и (или) определенные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учредителем;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образовательной организации должны быть созданы условия для ознакомления всех работников, обучающихся, родителей (законных представителей) несовершеннолетних обучающихся с ее уставом.</a:t>
            </a:r>
          </a:p>
        </p:txBody>
      </p:sp>
    </p:spTree>
    <p:extLst>
      <p:ext uri="{BB962C8B-B14F-4D97-AF65-F5344CB8AC3E}">
        <p14:creationId xmlns:p14="http://schemas.microsoft.com/office/powerpoint/2010/main" val="8012076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2492896"/>
            <a:ext cx="5051569" cy="1320800"/>
          </a:xfrm>
        </p:spPr>
        <p:txBody>
          <a:bodyPr>
            <a:normAutofit fontScale="90000"/>
          </a:bodyPr>
          <a:lstStyle/>
          <a:p>
            <a:pPr algn="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 и совместную работу!</a:t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Демчук</a:t>
            </a: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К.Б.</a:t>
            </a:r>
            <a:b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+7-988-46-000-56</a:t>
            </a:r>
            <a:endParaRPr lang="ru-RU" sz="22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658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5920" y="29072"/>
            <a:ext cx="5868144" cy="80317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Требования к уставу образовательной организации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59832" y="1944175"/>
            <a:ext cx="288032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тип образовательной организации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Выноска со стрелкой вниз 9"/>
          <p:cNvSpPr/>
          <p:nvPr/>
        </p:nvSpPr>
        <p:spPr>
          <a:xfrm>
            <a:off x="3047914" y="1016464"/>
            <a:ext cx="2880320" cy="878214"/>
          </a:xfrm>
          <a:prstGeom prst="downArrowCallou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Ст.25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ФЗ № 273-ФЗ</a:t>
            </a:r>
          </a:p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059832" y="2668241"/>
            <a:ext cx="2880320" cy="7797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учредитель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или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учредители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образовательной организации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059832" y="3634105"/>
            <a:ext cx="2880320" cy="14809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виды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реализуемых образовательных программ с указанием уровня образования и (или) направленности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067047" y="5301208"/>
            <a:ext cx="2873105" cy="1451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структура, порядок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формирования,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сроки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полномочий и компетенции органов управления образовательной организацией</a:t>
            </a:r>
          </a:p>
        </p:txBody>
      </p:sp>
      <p:sp>
        <p:nvSpPr>
          <p:cNvPr id="15" name="Блок-схема: процесс 14"/>
          <p:cNvSpPr/>
          <p:nvPr/>
        </p:nvSpPr>
        <p:spPr>
          <a:xfrm>
            <a:off x="6370446" y="5301207"/>
            <a:ext cx="2592288" cy="145181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порядок 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принятия 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решений 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 выступления от имени образовательной 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организации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Выноска со стрелкой вправо 15"/>
          <p:cNvSpPr/>
          <p:nvPr/>
        </p:nvSpPr>
        <p:spPr>
          <a:xfrm>
            <a:off x="102900" y="1016464"/>
            <a:ext cx="2868402" cy="608102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Обязательные требования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Стрелка вправо 16"/>
          <p:cNvSpPr/>
          <p:nvPr/>
        </p:nvSpPr>
        <p:spPr>
          <a:xfrm>
            <a:off x="6052587" y="5882086"/>
            <a:ext cx="219532" cy="3326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0768" y="4725144"/>
            <a:ext cx="2592288" cy="20280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Важно!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Полномочия и компетенции коллегиальных органов управления образовательной организации, закрепленные уставом, не могут быть расширены положением об их деятельности</a:t>
            </a:r>
            <a:endParaRPr lang="ru-RU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 rot="10800000">
            <a:off x="2732498" y="5887878"/>
            <a:ext cx="238804" cy="3268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165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3677" y="92590"/>
            <a:ext cx="7418785" cy="875184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Дополнительные правовые нормы к уставу </a:t>
            </a:r>
            <a:br>
              <a:rPr lang="ru-RU" sz="2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образовательной</a:t>
            </a:r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</a:t>
            </a: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6462" y="2126648"/>
            <a:ext cx="789321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  <a:tabLst>
                <a:tab pos="180975" algn="l"/>
              </a:tabLst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Правовые нормы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устанавливающие обязательные требования, которые дополняют требования ст. 25 и относятся ко всем образовательным организациям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433387" indent="-342900" algn="just">
              <a:buFont typeface="+mj-lt"/>
              <a:buAutoNum type="arabicPeriod"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Правовые нормы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устанавливающие обязательные требования, которые относятся к отдельным типам или разновидностям образовательных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организаций;</a:t>
            </a:r>
          </a:p>
          <a:p>
            <a:pPr marL="342900" indent="-342900" algn="just">
              <a:buFont typeface="+mj-lt"/>
              <a:buAutoNum type="arabicPeriod"/>
            </a:pP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Правовые нормы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определяющие области, которые могут быть урегулированы уставом.</a:t>
            </a:r>
          </a:p>
        </p:txBody>
      </p:sp>
      <p:sp>
        <p:nvSpPr>
          <p:cNvPr id="5" name="Выноска со стрелкой вниз 4"/>
          <p:cNvSpPr/>
          <p:nvPr/>
        </p:nvSpPr>
        <p:spPr>
          <a:xfrm>
            <a:off x="1835696" y="1132537"/>
            <a:ext cx="5014751" cy="848098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3 группы правовых норм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189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260648"/>
            <a:ext cx="7848872" cy="718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04800" algn="ctr" fontAlgn="base">
              <a:lnSpc>
                <a:spcPct val="107000"/>
              </a:lnSpc>
              <a:spcAft>
                <a:spcPts val="0"/>
              </a:spcAft>
            </a:pPr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 первой группе относятся следующие требования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indent="304800" algn="ctr" fontAlgn="base">
              <a:lnSpc>
                <a:spcPct val="107000"/>
              </a:lnSpc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(относятся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 всем образовательным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организациям)</a:t>
            </a:r>
            <a:endParaRPr lang="ru-RU" sz="16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5117" y="1204950"/>
            <a:ext cx="8049291" cy="4044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SzPct val="80000"/>
              <a:buFont typeface="+mj-lt"/>
              <a:buAutoNum type="arabicPeriod"/>
              <a:tabLst>
                <a:tab pos="457200" algn="l"/>
              </a:tabLst>
            </a:pP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Закрепление норм о филиалах (при их наличии) (ч.4 ст. 27); </a:t>
            </a:r>
          </a:p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SzPct val="80000"/>
              <a:buFont typeface="+mj-lt"/>
              <a:buAutoNum type="arabicPeriod"/>
              <a:tabLst>
                <a:tab pos="457200" algn="l"/>
              </a:tabLst>
            </a:pPr>
            <a:endParaRPr 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SzPct val="80000"/>
              <a:buFont typeface="+mj-lt"/>
              <a:buAutoNum type="arabicPeriod"/>
              <a:tabLst>
                <a:tab pos="457200" algn="l"/>
              </a:tabLst>
            </a:pP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Порядок принятия локальных 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нормативных актов (ч.1 ст.28 и ч.1 ст.30);</a:t>
            </a:r>
          </a:p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SzPct val="80000"/>
              <a:buFont typeface="+mj-lt"/>
              <a:buAutoNum type="arabicPeriod"/>
              <a:tabLst>
                <a:tab pos="457200" algn="l"/>
              </a:tabLst>
            </a:pPr>
            <a:endParaRPr 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SzPct val="80000"/>
              <a:buFont typeface="+mj-lt"/>
              <a:buAutoNum type="arabicPeriod"/>
              <a:tabLst>
                <a:tab pos="457200" algn="l"/>
              </a:tabLst>
            </a:pP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Установление прав, обязанностей и ответственности работников образовательных организаций, занимающих должности инженерно-технических, административно-хозяйственных, производственных, учебно-вспомогательных, медицинских и иных работников, осуществляющих вспомогательные функции 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(ч.3 ст.52);</a:t>
            </a:r>
          </a:p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SzPct val="80000"/>
              <a:buFont typeface="+mj-lt"/>
              <a:buAutoNum type="arabicPeriod"/>
              <a:tabLst>
                <a:tab pos="457200" algn="l"/>
              </a:tabLst>
            </a:pPr>
            <a:endParaRPr 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SzPct val="80000"/>
              <a:buFont typeface="+mj-lt"/>
              <a:buAutoNum type="arabicPeriod"/>
              <a:tabLst>
                <a:tab pos="457200" algn="l"/>
              </a:tabLst>
            </a:pP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Определение уставных целей деятельности 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(ч.1. ст.101);</a:t>
            </a:r>
          </a:p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SzPct val="80000"/>
              <a:buFont typeface="+mj-lt"/>
              <a:buAutoNum type="arabicPeriod"/>
              <a:tabLst>
                <a:tab pos="457200" algn="l"/>
              </a:tabLst>
            </a:pPr>
            <a:endParaRPr 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SzPct val="80000"/>
              <a:buFont typeface="+mj-lt"/>
              <a:buAutoNum type="arabicPeriod"/>
              <a:tabLst>
                <a:tab pos="457200" algn="l"/>
              </a:tabLst>
            </a:pP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Порядок направления при ликвидации образовательной организации ее имущества после удовлетворения требований кредиторов на цели развития образования 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(ч.3 ст.102).</a:t>
            </a:r>
            <a:endParaRPr 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205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215" y="0"/>
            <a:ext cx="8208912" cy="718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04800" algn="ctr" fontAlgn="base">
              <a:lnSpc>
                <a:spcPct val="107000"/>
              </a:lnSpc>
              <a:spcAft>
                <a:spcPts val="0"/>
              </a:spcAft>
            </a:pPr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 первой группе относятся следующие требования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indent="304800" algn="ctr" fontAlgn="base">
              <a:lnSpc>
                <a:spcPct val="107000"/>
              </a:lnSpc>
            </a:pP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(относятся ко всем образовательным организациям)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83235" y="620688"/>
            <a:ext cx="7848872" cy="63736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04800" algn="just" fontAlgn="base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Отдельно в этой группе следует выделить нормы, предусматривающие конкретизацию уставом структуры, порядка формирования, срока полномочий и компетенции органов управления образовательной организацией, порядка принятия ими решений и выступления от имени образовательной организации, а также участия отдельных групп участников образовательных отношений в управлении образовательной организацией. Относительно данных вопросов следует отметить следующие </a:t>
            </a:r>
            <a:r>
              <a:rPr lang="ru-RU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нормы:</a:t>
            </a:r>
          </a:p>
          <a:p>
            <a:pPr marL="342900" indent="-342900" algn="just" fontAlgn="base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6"/>
            </a:pPr>
            <a:r>
              <a:rPr lang="ru-RU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Порядок 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участия обучающихся в управлении образовательной организацией </a:t>
            </a:r>
            <a:r>
              <a:rPr lang="ru-RU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(п.17 ч.3 ст.34);</a:t>
            </a:r>
          </a:p>
          <a:p>
            <a:pPr marL="342900" indent="-342900" algn="just" fontAlgn="base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6"/>
            </a:pPr>
            <a:r>
              <a:rPr lang="ru-RU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Определение 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формы участия родителей в управлении организацией, осуществляющей образовательную деятельность </a:t>
            </a:r>
            <a:r>
              <a:rPr lang="ru-RU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(п.7 ч.3 ст.44);</a:t>
            </a:r>
            <a:endParaRPr 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 fontAlgn="base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6"/>
            </a:pP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Порядок участия педагогических работников в управлении образовательной организацией, в том числе в коллегиальных органах управления </a:t>
            </a:r>
            <a:r>
              <a:rPr lang="ru-RU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(п.9 ч.3 ст.47);</a:t>
            </a:r>
          </a:p>
          <a:p>
            <a:pPr marL="342900" indent="-342900" algn="just" fontAlgn="base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6"/>
            </a:pPr>
            <a:r>
              <a:rPr lang="ru-RU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Установление 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порядка назначения (избрания) руководителя </a:t>
            </a:r>
            <a:r>
              <a:rPr lang="ru-RU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(ч.1 ст.51);</a:t>
            </a:r>
          </a:p>
          <a:p>
            <a:pPr marL="342900" indent="-342900" algn="just" fontAlgn="base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6"/>
            </a:pPr>
            <a:r>
              <a:rPr lang="ru-RU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Определение 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прав и обязанностей руководителя образовательной организации, его компетенции в области управления образовательной организацией </a:t>
            </a:r>
            <a:r>
              <a:rPr lang="ru-RU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(ч.6 ст.51). </a:t>
            </a:r>
            <a:endParaRPr 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933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844824"/>
            <a:ext cx="8136904" cy="3517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SzPct val="90000"/>
              <a:buFont typeface="+mj-lt"/>
              <a:buAutoNum type="arabicPeriod"/>
              <a:tabLst>
                <a:tab pos="457200" algn="l"/>
              </a:tabLst>
            </a:pP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Установление 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специальных названий обучающихся, осваивающих дополнительные общеобразовательные программы в общеобразовательных организациях, имеющих целью подготовку несовершеннолетних граждан к военной или иной государственной службе 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(ч.2 ст.33);</a:t>
            </a:r>
          </a:p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SzPct val="90000"/>
              <a:buFont typeface="+mj-lt"/>
              <a:buAutoNum type="arabicPeriod"/>
              <a:tabLst>
                <a:tab pos="457200" algn="l"/>
              </a:tabLst>
            </a:pPr>
            <a:endParaRPr 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SzPct val="90000"/>
              <a:buFont typeface="+mj-lt"/>
              <a:buAutoNum type="arabicPeriod"/>
              <a:tabLst>
                <a:tab pos="457200" algn="l"/>
              </a:tabLst>
            </a:pP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Установление порядка вхождения научных работников в состав коллегиальных органов управления образовательной организацией 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(п.1 ч.2 ст.50);</a:t>
            </a:r>
          </a:p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SzPct val="90000"/>
              <a:buFont typeface="+mj-lt"/>
              <a:buAutoNum type="arabicPeriod"/>
              <a:tabLst>
                <a:tab pos="457200" algn="l"/>
              </a:tabLst>
            </a:pPr>
            <a:endParaRPr 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SzPct val="90000"/>
              <a:buFont typeface="+mj-lt"/>
              <a:buAutoNum type="arabicPeriod"/>
              <a:tabLst>
                <a:tab pos="457200" algn="l"/>
              </a:tabLst>
            </a:pP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Определение особенностей избрания, назначения на должность и статуса руководителя частной образовательной организации 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(ч.10 ст.51);</a:t>
            </a:r>
          </a:p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SzPct val="90000"/>
              <a:buFont typeface="+mj-lt"/>
              <a:buAutoNum type="arabicPeriod"/>
              <a:tabLst>
                <a:tab pos="457200" algn="l"/>
              </a:tabLst>
            </a:pPr>
            <a:endParaRPr 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SzPct val="82000"/>
              <a:buFont typeface="+mj-lt"/>
              <a:buAutoNum type="arabicPeriod"/>
              <a:tabLst>
                <a:tab pos="457200" algn="l"/>
              </a:tabLst>
            </a:pP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Порядок избрания президента образовательной организации высшего образования и его полномочия 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(ч.13 ст.51).</a:t>
            </a:r>
            <a:endParaRPr lang="ru-RU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260648"/>
            <a:ext cx="8064896" cy="981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04800" algn="ctr" fontAlgn="base">
              <a:lnSpc>
                <a:spcPct val="107000"/>
              </a:lnSpc>
              <a:spcAft>
                <a:spcPts val="0"/>
              </a:spcAft>
            </a:pP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 второй группе </a:t>
            </a:r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относятся следующие требования</a:t>
            </a: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indent="304800" algn="ctr" fontAlgn="base">
              <a:lnSpc>
                <a:spcPct val="107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обязательные требования, которые относятся к отдельным типам или разновидностям образовательных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организаций)</a:t>
            </a:r>
            <a:endParaRPr lang="ru-RU" sz="16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190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9420" y="1916832"/>
            <a:ext cx="7992888" cy="2200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SzPct val="82000"/>
              <a:buFont typeface="+mj-lt"/>
              <a:buAutoNum type="arabicPeriod"/>
              <a:tabLst>
                <a:tab pos="457200" algn="l"/>
              </a:tabLst>
            </a:pP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Возможность </a:t>
            </a: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формирования коллегиальных органов, не относящихся к числу обязательных 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(ч.4 ст.26);</a:t>
            </a:r>
          </a:p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SzPct val="82000"/>
              <a:buFont typeface="+mj-lt"/>
              <a:buAutoNum type="arabicPeriod"/>
              <a:tabLst>
                <a:tab pos="457200" algn="l"/>
              </a:tabLst>
            </a:pPr>
            <a:endParaRPr 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SzPct val="82000"/>
              <a:buFont typeface="+mj-lt"/>
              <a:buAutoNum type="arabicPeriod"/>
              <a:tabLst>
                <a:tab pos="457200" algn="l"/>
              </a:tabLst>
            </a:pP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Право образовательной организации на ведение научной и (или) творческой деятельности (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ч. 4 ст. 28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);</a:t>
            </a:r>
          </a:p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SzPct val="82000"/>
              <a:buFont typeface="+mj-lt"/>
              <a:buAutoNum type="arabicPeriod"/>
              <a:tabLst>
                <a:tab pos="457200" algn="l"/>
              </a:tabLst>
            </a:pPr>
            <a:endParaRPr 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fontAlgn="base">
              <a:lnSpc>
                <a:spcPct val="107000"/>
              </a:lnSpc>
              <a:spcAft>
                <a:spcPts val="0"/>
              </a:spcAft>
              <a:buSzPct val="82000"/>
              <a:buFont typeface="+mj-lt"/>
              <a:buAutoNum type="arabicPeriod"/>
              <a:tabLst>
                <a:tab pos="457200" algn="l"/>
              </a:tabLst>
            </a:pPr>
            <a:r>
              <a:rPr lang="ru-RU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Установление иной (не образовательной) деятельности, которую образовательная организация вправе осуществлять (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ч. 1 ст. 102</a:t>
            </a:r>
            <a:r>
              <a:rPr lang="ru-RU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).</a:t>
            </a:r>
            <a:endParaRPr lang="ru-RU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9532" y="316276"/>
            <a:ext cx="7848872" cy="981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04800" algn="ctr" fontAlgn="base">
              <a:lnSpc>
                <a:spcPct val="107000"/>
              </a:lnSpc>
              <a:spcAft>
                <a:spcPts val="0"/>
              </a:spcAft>
            </a:pP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 третьей группе относятся такие требования:</a:t>
            </a:r>
          </a:p>
          <a:p>
            <a:pPr indent="304800" algn="ctr" fontAlgn="base">
              <a:lnSpc>
                <a:spcPct val="107000"/>
              </a:lnSpc>
            </a:pP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(правовые нормы, определяющие области, которые могут быть урегулированы уставом)</a:t>
            </a:r>
            <a:endParaRPr lang="ru-RU" sz="16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185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437920"/>
            <a:ext cx="799288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«Об образовании в Российской Федерации» от 29.12.2012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 273-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ФЗ;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Федеральный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закон «О некоммерческих организациях» от 12.01.1996 N 7-ФЗ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(с изменениями);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«Об автономных учреждениях» от 03.11.2006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 174-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ФЗ; 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Гражданский кодекс Российской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Федерации;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Федеральный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закон «О внесении изменений в Федеральный закон «О физической культуре и спорте в Российской Федерации» и Федеральный закон «Об образовании в Российской Федерации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от 30.04.2021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127-ФЗ.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150664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Требования к формированию устава организаций дополнительного образования, предусмотренные действующим законодательством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151582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2978</TotalTime>
  <Words>2073</Words>
  <Application>Microsoft Office PowerPoint</Application>
  <PresentationFormat>Экран (4:3)</PresentationFormat>
  <Paragraphs>324</Paragraphs>
  <Slides>20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7" baseType="lpstr">
      <vt:lpstr>Arial</vt:lpstr>
      <vt:lpstr>Calibri</vt:lpstr>
      <vt:lpstr>Times New Roman</vt:lpstr>
      <vt:lpstr>Trebuchet MS</vt:lpstr>
      <vt:lpstr>Wingdings</vt:lpstr>
      <vt:lpstr>Wingdings 3</vt:lpstr>
      <vt:lpstr>Грань</vt:lpstr>
      <vt:lpstr>«Устав организации дополнительного образования физкультурно-спортивной направленности»</vt:lpstr>
      <vt:lpstr>Общие положения</vt:lpstr>
      <vt:lpstr>Требования к уставу образовательной организации</vt:lpstr>
      <vt:lpstr>Дополнительные правовые нормы к уставу  образовательной организации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Федеральный закон  "Об образовании в Российской Федерации" от 29.12.2012 N 273-ФЗ Управление образовательной организацией</vt:lpstr>
      <vt:lpstr>Презентация PowerPoint</vt:lpstr>
      <vt:lpstr>Типичные нарушения при формировании устава образовательной организации</vt:lpstr>
      <vt:lpstr>Презентация PowerPoint</vt:lpstr>
      <vt:lpstr>Спасибо за внимание и совместную работу!      Демчук К.Б. +7-988-46-000-56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Нормативные акты</dc:title>
  <dc:creator>A54H</dc:creator>
  <cp:lastModifiedBy>тренера</cp:lastModifiedBy>
  <cp:revision>462</cp:revision>
  <cp:lastPrinted>2021-03-22T14:55:20Z</cp:lastPrinted>
  <dcterms:created xsi:type="dcterms:W3CDTF">2017-01-01T17:41:01Z</dcterms:created>
  <dcterms:modified xsi:type="dcterms:W3CDTF">2021-10-20T12:00:57Z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569663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