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22"/>
  </p:notesMasterIdLst>
  <p:handoutMasterIdLst>
    <p:handoutMasterId r:id="rId23"/>
  </p:handoutMasterIdLst>
  <p:sldIdLst>
    <p:sldId id="278" r:id="rId2"/>
    <p:sldId id="303" r:id="rId3"/>
    <p:sldId id="293" r:id="rId4"/>
    <p:sldId id="294" r:id="rId5"/>
    <p:sldId id="295" r:id="rId6"/>
    <p:sldId id="296" r:id="rId7"/>
    <p:sldId id="297" r:id="rId8"/>
    <p:sldId id="298" r:id="rId9"/>
    <p:sldId id="307" r:id="rId10"/>
    <p:sldId id="299" r:id="rId11"/>
    <p:sldId id="304" r:id="rId12"/>
    <p:sldId id="306" r:id="rId13"/>
    <p:sldId id="305" r:id="rId14"/>
    <p:sldId id="300" r:id="rId15"/>
    <p:sldId id="308" r:id="rId16"/>
    <p:sldId id="291" r:id="rId17"/>
    <p:sldId id="264" r:id="rId18"/>
    <p:sldId id="302" r:id="rId19"/>
    <p:sldId id="309" r:id="rId20"/>
    <p:sldId id="292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7096C73-14EB-45E4-A4D0-2D4F5515EECE}">
          <p14:sldIdLst>
            <p14:sldId id="278"/>
            <p14:sldId id="303"/>
            <p14:sldId id="293"/>
            <p14:sldId id="294"/>
            <p14:sldId id="295"/>
            <p14:sldId id="296"/>
            <p14:sldId id="297"/>
            <p14:sldId id="298"/>
            <p14:sldId id="307"/>
            <p14:sldId id="299"/>
            <p14:sldId id="304"/>
            <p14:sldId id="306"/>
            <p14:sldId id="305"/>
            <p14:sldId id="300"/>
            <p14:sldId id="308"/>
            <p14:sldId id="291"/>
            <p14:sldId id="264"/>
            <p14:sldId id="302"/>
            <p14:sldId id="309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ренера" initials="т" lastIdx="2" clrIdx="0">
    <p:extLst>
      <p:ext uri="{19B8F6BF-5375-455C-9EA6-DF929625EA0E}">
        <p15:presenceInfo xmlns:p15="http://schemas.microsoft.com/office/powerpoint/2012/main" userId="тренер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A08"/>
    <a:srgbClr val="B494F4"/>
    <a:srgbClr val="FF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2" autoAdjust="0"/>
    <p:restoredTop sz="93948" autoAdjust="0"/>
  </p:normalViewPr>
  <p:slideViewPr>
    <p:cSldViewPr>
      <p:cViewPr varScale="1">
        <p:scale>
          <a:sx n="77" d="100"/>
          <a:sy n="77" d="100"/>
        </p:scale>
        <p:origin x="9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388D-ABB6-411F-858E-068B94D61C8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5D88-DC3C-4706-A6AE-826329C6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6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4A1D4-E66F-4B92-9184-B43CA014239E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995DF-E706-43F6-A8B4-B440BB509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674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95DF-E706-43F6-A8B4-B440BB50959B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8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2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3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99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50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574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72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68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3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96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7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1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5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63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2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7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7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77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7920880" cy="164630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«Устав организации дополнительного образования физкультурно-спортивной направленности»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8264" y="5373216"/>
            <a:ext cx="1512168" cy="43204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К.Б. 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Демчук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5796" y="623731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Краснодар, 2021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43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83067"/>
              </p:ext>
            </p:extLst>
          </p:nvPr>
        </p:nvGraphicFramePr>
        <p:xfrm>
          <a:off x="179512" y="25052"/>
          <a:ext cx="8863063" cy="607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96"/>
                <a:gridCol w="6261544"/>
                <a:gridCol w="2016223"/>
              </a:tblGrid>
              <a:tr h="72008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</a:p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п./п.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уставу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Нормативно-правовое обоснование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требования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некоммерческой организации, созданной в </a:t>
                      </a:r>
                    </a:p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форме государственного или муниципального учреждения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ст.54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 РФ </a:t>
                      </a:r>
                      <a:endParaRPr lang="ru-RU" sz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ст.4 ФЗ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организациях» </a:t>
                      </a:r>
                      <a:endParaRPr lang="ru-RU" sz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ст.7 ФЗ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автономных учреждениях»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некоммерческой организации, содержащее указание </a:t>
                      </a:r>
                    </a:p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ее организационно-правовую форму и характер деятельности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п.4 ст.52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ст.54 ГК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РФ</a:t>
                      </a:r>
                      <a:endParaRPr lang="ru-RU" sz="1200" baseline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ст.4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 14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организациях» </a:t>
                      </a:r>
                      <a:endParaRPr lang="ru-RU" sz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ст.7 ФЗ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автономных учреждениях»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Сведения о собственнике имущества автономного, бюджетного, </a:t>
                      </a:r>
                    </a:p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казенного учреждения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ст.14 ФЗ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организациях» </a:t>
                      </a:r>
                      <a:endParaRPr lang="ru-RU" sz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ст.7 ФЗ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автономных учреждениях»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Указание на тип </a:t>
                      </a: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«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автономное учреждение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подп.1.1 п.2 ст.7 ФЗ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автономных учреждениях»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нахождения некоммерческой организации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нахождения юридического лица определяется местом его государственной регистрации на территории Российской Федерации путем указания наименования населенного пункта (муниципального образования). В едином государственном реестре юридических лиц должен быть указан адрес юридического лица в пределах места нахождения юридического лица. Сообщения, доставленные по адресу, указанному в едином государственном реестре юридических лиц, считаются полученными юридическим лицом, даже если оно не находится по указанному адресу.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п.4 ст.52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 РФ </a:t>
                      </a:r>
                      <a:endParaRPr lang="ru-RU" sz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ст.4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ст.14 ФЗ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подп.2 п.2 ст.7 ФЗ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автономных учреждениях»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37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29707"/>
              </p:ext>
            </p:extLst>
          </p:nvPr>
        </p:nvGraphicFramePr>
        <p:xfrm>
          <a:off x="88815" y="188640"/>
          <a:ext cx="9036496" cy="632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49"/>
                <a:gridCol w="6384070"/>
                <a:gridCol w="2055677"/>
              </a:tblGrid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п./п.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уставу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Нормативно-правовое обоснование</a:t>
                      </a:r>
                    </a:p>
                  </a:txBody>
                  <a:tcPr marL="0" marR="0" marT="0" marB="0"/>
                </a:tc>
              </a:tr>
              <a:tr h="712008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образовательной организации:</a:t>
                      </a:r>
                    </a:p>
                    <a:p>
                      <a:pPr algn="just" fontAlgn="base"/>
                      <a:endParaRPr lang="ru-RU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ase"/>
                      <a:endParaRPr lang="ru-RU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ase"/>
                      <a:endParaRPr lang="ru-RU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ase"/>
                      <a:endParaRPr lang="ru-RU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дошкольная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общеобразовательная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профессиональная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высшего образования  </a:t>
                      </a:r>
                    </a:p>
                    <a:p>
                      <a:pPr algn="just" fontAlgn="base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дополнительного образования 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дополнительного профессионального образования</a:t>
                      </a:r>
                    </a:p>
                    <a:p>
                      <a:pPr algn="just" fontAlgn="base"/>
                      <a:endParaRPr lang="ru-RU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автономное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казенное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ч.2 ст.25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№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273-ФЗ,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ст.14 </a:t>
                      </a:r>
                      <a:r>
                        <a:rPr lang="ru-RU" sz="1200" b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</a:t>
                      </a:r>
                      <a:r>
                        <a:rPr lang="ru-RU" sz="1200" b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организациях»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ч.2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ч.3 ст.23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ФЗ 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273-ФЗ</a:t>
                      </a:r>
                      <a:endParaRPr lang="ru-RU" sz="12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ст.9.1</a:t>
                      </a:r>
                      <a:endParaRPr lang="ru-RU" sz="1200" b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 некоммерческих организациях» </a:t>
                      </a:r>
                      <a:endParaRPr lang="ru-RU" sz="1200" b="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16552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Указание на учредителя или учредителей образовательной организации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ч.2 ст.25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№ 273-ФЗ</a:t>
                      </a:r>
                      <a:endParaRPr lang="ru-RU" sz="12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Сведения об органе, осуществляющем функции и полномочия </a:t>
                      </a:r>
                    </a:p>
                    <a:p>
                      <a:pPr algn="just" fontAlgn="base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учредителя автономного учреждения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ч.2 ст.7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«Об автономных учреждениях»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  <a:p>
                      <a:pPr algn="ctr" fontAlgn="base">
                        <a:buFont typeface="+mj-lt"/>
                        <a:buNone/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 и цели деятельности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(основной вид деятельности для организаций дополнительного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образования – реализация дополнительных о</a:t>
                      </a:r>
                    </a:p>
                    <a:p>
                      <a:pPr algn="just" fontAlgn="base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бщеобразовательных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программ)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п.4 ст.52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 РФ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ст.14 ФЗ </a:t>
                      </a:r>
                      <a:r>
                        <a:rPr lang="ru-RU" sz="12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организациях»,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подп.4 п.2 ст.7 ФЗ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автономных учреждениях»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видов реализуемых образовательных программ с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указанием уровня образования и (или) направленности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ч.2 ст.25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№ 273-ФЗ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5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721760"/>
              </p:ext>
            </p:extLst>
          </p:nvPr>
        </p:nvGraphicFramePr>
        <p:xfrm>
          <a:off x="79370" y="116632"/>
          <a:ext cx="9036496" cy="659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49"/>
                <a:gridCol w="6384070"/>
                <a:gridCol w="2055677"/>
              </a:tblGrid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п./п.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уставу</a:t>
                      </a:r>
                    </a:p>
                    <a:p>
                      <a:pPr algn="ctr" fontAlgn="base"/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Нормативно-правовое обоснование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Исчерпывающий перечень видов деятельности, которые организация вправе осуществлять в соответствии с целями, для достижения которых оно создано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ст.14 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 некоммерческих организациях»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ст.4 ФЗ «Об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автономных учреждениях»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ч.1 ст.102 ФЗ № 273-ФЗ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Установление структуры, порядка формирования, срока полномочий и компетенции органов управления образовательной организацией, порядка принятия ими решений и выступления от имени образовательной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организации</a:t>
                      </a:r>
                    </a:p>
                    <a:p>
                      <a:pPr algn="just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организации дополнительного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образования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формируются в обязательном </a:t>
                      </a:r>
                    </a:p>
                    <a:p>
                      <a:pPr algn="just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порядке коллегиальные органы управления:</a:t>
                      </a:r>
                    </a:p>
                    <a:p>
                      <a:pPr algn="just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1) общее собрание (конференция) работников образовательной организации;</a:t>
                      </a:r>
                    </a:p>
                    <a:p>
                      <a:pPr algn="just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2) педагогический совет.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b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п.4 ст.52 и п.4 ст.123.21 ГК РФ</a:t>
                      </a:r>
                    </a:p>
                    <a:p>
                      <a:pPr algn="l" fontAlgn="base"/>
                      <a:r>
                        <a:rPr lang="ru-RU" sz="12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 ст.14</a:t>
                      </a:r>
                    </a:p>
                    <a:p>
                      <a:pPr algn="l" fontAlgn="base"/>
                      <a:r>
                        <a:rPr lang="ru-RU" sz="12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ФЗ «О некоммерческих</a:t>
                      </a:r>
                      <a:r>
                        <a:rPr lang="ru-RU" sz="1200" b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организациях»</a:t>
                      </a:r>
                    </a:p>
                    <a:p>
                      <a:pPr algn="l" fontAlgn="base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подп.7 п.2 ст.7 и ст.8 </a:t>
                      </a:r>
                    </a:p>
                    <a:p>
                      <a:pPr algn="l" fontAlgn="base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«Об</a:t>
                      </a:r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автономных учреждениях»</a:t>
                      </a:r>
                    </a:p>
                    <a:p>
                      <a:pPr algn="l" fontAlgn="base"/>
                      <a:r>
                        <a:rPr lang="ru-RU" sz="12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п.4 ч.2 ст.25 № 273-ФЗ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ч.5 ст.26 № 273-ФЗ</a:t>
                      </a:r>
                    </a:p>
                  </a:txBody>
                  <a:tcPr marL="0" marR="0" marT="0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наблюдательном совете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автономного учреждения</a:t>
                      </a:r>
                    </a:p>
                    <a:p>
                      <a:pPr algn="just" fontAlgn="base"/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ст.10, п.3 ст.12,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ст.13, 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ст.15 и п.1 ст.17 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«Об автономных учреждениях»</a:t>
                      </a:r>
                    </a:p>
                  </a:txBody>
                  <a:tcPr marL="0" marR="0" marT="0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Закрепление норм о  структурных подразделениях, филиалах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 их наличии, структурное подразделение спортивной подготовки)</a:t>
                      </a:r>
                    </a:p>
                    <a:p>
                      <a:pPr algn="just" fontAlgn="base"/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ч.4 ст.27 ФЗ № 273–ФЗ,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ч.2 ст.7 и ст.8 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«Об автономных учреждениях» 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ч.3 ст.14 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 некоммерческих организациях» </a:t>
                      </a:r>
                    </a:p>
                  </a:txBody>
                  <a:tcPr marL="0" marR="0" marT="0" marB="0"/>
                </a:tc>
              </a:tr>
              <a:tr h="313144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принятия локальных актов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ч.1 ст.30 ФЗ № 273-ФЗ</a:t>
                      </a:r>
                    </a:p>
                  </a:txBody>
                  <a:tcPr marL="0" marR="0" marT="0" marB="0"/>
                </a:tc>
              </a:tr>
              <a:tr h="313144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участия обучающихся в управлении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образовательной организацией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п.17 ч.1 ст.34 ФЗ № 273-ФЗ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66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216036"/>
              </p:ext>
            </p:extLst>
          </p:nvPr>
        </p:nvGraphicFramePr>
        <p:xfrm>
          <a:off x="22037" y="3898"/>
          <a:ext cx="9036496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49"/>
                <a:gridCol w="6384070"/>
                <a:gridCol w="2055677"/>
              </a:tblGrid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п./п.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уставу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Нормативно-правовое обоснование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участия педагогических работников в управлении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образовательной организацией в том числе в коллегиальных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органах 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п.9 ч.3 ст.47 ФЗ № 273-ФЗ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формы участия родителей в управлении образовательной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п.7 ч.3 ст.44 ФЗ № 273-ФЗ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порядка назначения (избрания) руководителя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ч.1 ст.51 ФЗ № 273-ФЗ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Права и обязанности руководителя образовательной организации,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его компетенция в области управления образовательной организацией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ч.6 ст.51 ФЗ № 273-ФЗ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Установление прав, обязанностей и ответственности работников образовательных организаций, занимающих должности инженерно-технических, административно-хозяйственных, производственных, учебно-вспомогательных, медицинских и иных работников, осуществляющих вспомогательные функции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ч.3 ст.52 ФЗ № 273-ФЗ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использования имущества и цели, на которые направляется имущество образовательной организации при ее ликвидации, после удовлетворения требований кредиторов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ч.3 ст.102 ФЗ № 273-ФЗ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Понятие крупной сделки (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бюджетных и автономных образовательных организаций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п.13 ст.9.2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</a:t>
                      </a:r>
                      <a:r>
                        <a:rPr lang="ru-RU" sz="1200" b="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организациях»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ст.14 ФЗ «Об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автономных учреждениях»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уставных целей деятельности (доход от оказания платных образовательных услуг используется указанными организациями в соответствии с уставными целями)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ч.1 ст.101 ФЗ № 273-ФЗ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ч.1 ст.101 ФЗ № 273-ФЗ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направления при ликвидации образовательной организации ее имущества после удовлетворения требований кредиторов на цели развития образования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ч.3 ст.102 ФЗ № 273-ФЗ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48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08385"/>
              </p:ext>
            </p:extLst>
          </p:nvPr>
        </p:nvGraphicFramePr>
        <p:xfrm>
          <a:off x="179512" y="5421"/>
          <a:ext cx="8784976" cy="641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558"/>
                <a:gridCol w="6126194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</a:p>
                    <a:p>
                      <a:pPr algn="ctr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п./п.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Краткое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требований </a:t>
                      </a:r>
                    </a:p>
                    <a:p>
                      <a:pPr algn="ctr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уставу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 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Федерального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закона № 273-ФЗ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Права</a:t>
                      </a: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обязанности обучающихся по дополнительным образовательным программам спортивной подготовки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ase"/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b="0" u="none" strike="noStrike" dirty="0" smtClean="0">
                          <a:solidFill>
                            <a:srgbClr val="B494F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 ч.1 ст.34.1</a:t>
                      </a:r>
                    </a:p>
                    <a:p>
                      <a:pPr algn="l" fontAlgn="base"/>
                      <a:r>
                        <a:rPr lang="ru-RU" sz="1400" b="0" u="none" strike="noStrike" dirty="0" smtClean="0">
                          <a:solidFill>
                            <a:srgbClr val="B494F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п.4 ч.2 ст.34.1</a:t>
                      </a:r>
                      <a:endParaRPr lang="ru-RU" sz="1400" b="0" dirty="0" smtClean="0">
                        <a:solidFill>
                          <a:srgbClr val="B494F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B494F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№ 127-ФЗ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нахождения</a:t>
                      </a:r>
                    </a:p>
                    <a:p>
                      <a:pPr algn="just" fontAlgn="base"/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ч.3 ст.14,</a:t>
                      </a:r>
                      <a:r>
                        <a:rPr lang="ru-RU" sz="14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п.5 ст.3</a:t>
                      </a: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№ 7-ФЗ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некоммерческих организациях»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управления деятельностью</a:t>
                      </a:r>
                    </a:p>
                    <a:p>
                      <a:pPr algn="just" fontAlgn="base"/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 и цели деятельности</a:t>
                      </a:r>
                    </a:p>
                    <a:p>
                      <a:pPr algn="just" fontAlgn="base"/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Описание символики (эмблемы, гербы, иные </a:t>
                      </a:r>
                    </a:p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геральдические знаки, флаги и гимны)</a:t>
                      </a:r>
                    </a:p>
                    <a:p>
                      <a:pPr algn="just" fontAlgn="base"/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Источники формирования имущества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внесения изменений в устав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just" fontAlgn="base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Возможное содержание</a:t>
                      </a:r>
                    </a:p>
                    <a:p>
                      <a:pPr algn="just" fontAlgn="base"/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just" fontAlgn="base"/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Возможность формирования коллегиальных органов, не относящихся к числу обязательных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ч.4 ст.26 ФЗ № 273-ФЗ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Установление иной (не образовательной) деятельности, которую образовательная организация вправе осуществлять с использованием имущества, закрепленного за ней на праве собственности или ином законном основании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ч.1 ст.102 ФЗ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273-ФЗ</a:t>
                      </a:r>
                      <a:endParaRPr lang="ru-RU" sz="14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buFont typeface="+mj-lt"/>
                        <a:buNone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Понятие и перечень «грубых нарушений устава»</a:t>
                      </a:r>
                    </a:p>
                    <a:p>
                      <a:pPr algn="l" fontAlgn="base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(если в уставе перечень отсутствует, то грубым нарушением устава является виновное неисполнение или ненадлежащее исполнение педагогическим работником своих обязанностей, предусмотренных уставом)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1793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B8CA0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ст.336 ТК</a:t>
                      </a:r>
                      <a:r>
                        <a:rPr lang="ru-RU" sz="1400" b="0" baseline="0" dirty="0" smtClean="0">
                          <a:solidFill>
                            <a:srgbClr val="B8CA0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РФ</a:t>
                      </a:r>
                      <a:r>
                        <a:rPr lang="ru-RU" sz="1400" b="0" dirty="0" smtClean="0">
                          <a:solidFill>
                            <a:srgbClr val="B8CA0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986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340768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Общие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положения;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Предмет, цели и виды основной и иной приносящей доход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Образовательная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деятельность (спортивная подготовка);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Управление образовательной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организацией;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 Экономика образовательной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6. Порядок изменения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устава.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332656"/>
            <a:ext cx="3575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Возможная структура устава:</a:t>
            </a:r>
          </a:p>
        </p:txBody>
      </p:sp>
    </p:spTree>
    <p:extLst>
      <p:ext uri="{BB962C8B-B14F-4D97-AF65-F5344CB8AC3E}">
        <p14:creationId xmlns:p14="http://schemas.microsoft.com/office/powerpoint/2010/main" val="3858646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3747"/>
            <a:ext cx="8424936" cy="989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образовании в Российской Федерации" от 29.12.2012 N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273-ФЗ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Управление образовательной организацией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3414447"/>
            <a:ext cx="2520280" cy="136815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Сочетание принципов единоначалия и коллегиальности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0603" y="2430873"/>
            <a:ext cx="2376264" cy="8861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Коллегиальные органы управления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40328" y="4885124"/>
            <a:ext cx="2376264" cy="115212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Единоличный исполнительный орган организации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9210" y="1081761"/>
            <a:ext cx="2376264" cy="11044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Общее собрание работников  образовательной организации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42384" y="2491718"/>
            <a:ext cx="2376264" cy="6701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Педагогический совет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49210" y="5057024"/>
            <a:ext cx="1977928" cy="14287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иректор  -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осуществление текущего руководства организацией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49210" y="3427163"/>
            <a:ext cx="2369438" cy="1355436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Иные коллегиальные органы, предусмотренные уставом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 rot="18768856">
            <a:off x="908164" y="2160970"/>
            <a:ext cx="1335012" cy="82141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2048139" flipV="1">
            <a:off x="891724" y="5248610"/>
            <a:ext cx="1367891" cy="89627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вверх 27"/>
          <p:cNvSpPr/>
          <p:nvPr/>
        </p:nvSpPr>
        <p:spPr>
          <a:xfrm rot="2936677">
            <a:off x="5027760" y="1557356"/>
            <a:ext cx="340033" cy="10901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 rot="8036254">
            <a:off x="5030397" y="3110496"/>
            <a:ext cx="340033" cy="11387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4759336" y="2706419"/>
            <a:ext cx="930578" cy="335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771902" y="5281168"/>
            <a:ext cx="93057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268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0840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образовании в Российской Федерации" от 29.12.2012 N 273-ФЗ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8547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образовательной организацией (ст. 26)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348800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организации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формируются коллегиальные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органы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управления, к которым относятся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собрание (конференция) работников образовательной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едагогический совет;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Наблюдательный совет (для автономных образовательных организаций)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Тренерский совет (для организаций осуществляющих спортивную подготовку до 1 января 2023 года).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Факультативные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коллегиальные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органы управления: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ренерский совет;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попечительский совет;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управляющий совет;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етодический совет;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наблюдательный совет (для бюджетных образовательных организаций);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коллегиальные органы управления, предусмотренные уставом соответствующей образовательной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663" y="188640"/>
            <a:ext cx="6050633" cy="80317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ипичные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формировании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устава образовательной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9536" y="1162324"/>
            <a:ext cx="8388424" cy="5725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наличие положений, не соответствующих действующему </a:t>
            </a:r>
            <a:r>
              <a:rPr lang="ru-RU" sz="1600" dirty="0" smtClean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законодательству;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</a:t>
            </a:r>
            <a:r>
              <a:rPr lang="ru-RU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 порядок принятия локальных нормативных актов (часть 1 статьи 30 Федерального закона об образовании);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установлены структура, порядок формирования, срок полномочий и компетенция органов управления образовательной организацией, порядок принятия ими решений и выступления от имени образовательной организации (часть 5 статьи 26 Федерального закона об образовании</a:t>
            </a:r>
            <a:r>
              <a:rPr lang="ru-RU" sz="1600" dirty="0" smtClean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r>
              <a:rPr lang="ru-RU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600" dirty="0" smtClean="0">
              <a:solidFill>
                <a:srgbClr val="26262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</a:t>
            </a:r>
            <a:r>
              <a:rPr lang="ru-RU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закреплен порядок участия обучающихся в управлении образовательной организацией (пункт 17 части 1 статьи 34 Федерального закона об образовании);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определена форма принятия участия родителей (законных представителей) несовершеннолетних обучающихся в управлении образовательной организацией (пункт 7 части 3 статьи 44 Федерального закона об образовании);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установлены права, обязанности и ответственность работников образовательных организаций, занимающих должности инженерно-технических, административно-хозяйственных, производственных, учебно-вспомогательных, медицинских и иных работников, осуществляющих вспомогательные функции (часть 3 статьи 52 Федерального закона об образовании</a:t>
            </a:r>
            <a:r>
              <a:rPr lang="ru-RU" sz="1600" dirty="0" smtClean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3016"/>
            <a:ext cx="8497960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70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248060" cy="68733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644">
            <a:off x="5167454" y="5536621"/>
            <a:ext cx="836570" cy="83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6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2810273" cy="50405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положения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064896" cy="61206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учредительный документ, утвержденный учредителем и зарегистрированный в налоговых органах, на основании которого действует юридическое лицо. Информация о регистрации учредительных документов в налоговой инспекции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портале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://www.nalog.ru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устава и изменений (дополнений) в устав образовательной организации осуществляется в порядке, установленном законодательством Российской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 образовательной организации вправе разрабатывать и (или) утверждать типовые (примерные) формы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уставов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случаях, предусмотренных законом, образовательное учреждение может действовать на основании единого типового устава, утвержденного его учредителем или уполномоченным им органом для учреждений, созданных для осуществления деятельности в определенных сферах (п. 3 ст. 52 ГК РФ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уставе образовательной организации содержится информация и сведения, предусмотренные п. 4 ст. 52 ГК РФ, ст. 25 Федерального закона «Об образовании в Российской Федерации», а также иные, предусмотренные законодательством Российской Федерации, субъекта Российской Федерации, муниципального образования и (или) определенные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учредителем;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организации должны быть созданы условия для ознакомления всех работников, обучающихся, родителей (законных представителей) несовершеннолетних обучающихся с ее уставом.</a:t>
            </a:r>
          </a:p>
        </p:txBody>
      </p:sp>
    </p:spTree>
    <p:extLst>
      <p:ext uri="{BB962C8B-B14F-4D97-AF65-F5344CB8AC3E}">
        <p14:creationId xmlns:p14="http://schemas.microsoft.com/office/powerpoint/2010/main" val="801207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492896"/>
            <a:ext cx="5051569" cy="13208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 и совместную работу!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Демчук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К.Б.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+7-988-46-000-56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5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920" y="29072"/>
            <a:ext cx="5868144" cy="803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уставу образовательной организации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944175"/>
            <a:ext cx="28803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 образовательной организации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047914" y="1016464"/>
            <a:ext cx="2880320" cy="878214"/>
          </a:xfrm>
          <a:prstGeom prst="downArrow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Ст.25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ФЗ № 273-ФЗ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2668241"/>
            <a:ext cx="2880320" cy="77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организации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3634105"/>
            <a:ext cx="2880320" cy="1480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реализуемых образовательных программ с указанием уровня образования и (или) направленности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67047" y="5301208"/>
            <a:ext cx="2873105" cy="1451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структура, порядок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полномочий и компетенции органов управления образовательной организацией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370446" y="5301207"/>
            <a:ext cx="2592288" cy="14518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принятия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решений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выступления от имени образовательной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Выноска со стрелкой вправо 15"/>
          <p:cNvSpPr/>
          <p:nvPr/>
        </p:nvSpPr>
        <p:spPr>
          <a:xfrm>
            <a:off x="102900" y="1016464"/>
            <a:ext cx="2868402" cy="60810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Обязательные требования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052587" y="5882086"/>
            <a:ext cx="219532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768" y="4725144"/>
            <a:ext cx="2592288" cy="2028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 и компетенции коллегиальных органов управления образовательной организации, закрепленные уставом, не могут быть расширены положением об их деятельности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2732498" y="5887878"/>
            <a:ext cx="238804" cy="3268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6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677" y="92590"/>
            <a:ext cx="7418785" cy="875184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правовые нормы к уставу 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6462" y="2126648"/>
            <a:ext cx="78932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180975" algn="l"/>
              </a:tabLs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Правовые нормы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устанавливающие обязательные требования, которые дополняют требования ст. 25 и относятся ко всем образовательным организациям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33387" indent="-342900" algn="just">
              <a:buFont typeface="+mj-lt"/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Правовые нормы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устанавливающие обязательные требования, которые относятся к отдельным типам или разновидностям образовательных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Правовые нормы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определяющие области, которые могут быть урегулированы уставом.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835696" y="1132537"/>
            <a:ext cx="5014751" cy="8480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 группы правовых норм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8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7848872" cy="71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 первой группе относятся следующие требования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indent="304800" algn="ctr" fontAlgn="base">
              <a:lnSpc>
                <a:spcPct val="107000"/>
              </a:lnSpc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(относятся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всем образовательным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организациям)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117" y="1204950"/>
            <a:ext cx="8049291" cy="4044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Закрепление норм о филиалах (при их наличии) (ч.4 ст. 27); 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принятия локальных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нормативных актов (ч.1 ст.28 и ч.1 ст.30);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Установление прав, обязанностей и ответственности работников образовательных организаций, занимающих должности инженерно-технических, административно-хозяйственных, производственных, учебно-вспомогательных, медицинских и иных работников, осуществляющих вспомогательные функции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(ч.3 ст.52);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Определение уставных целей деятельности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(ч.1. ст.101);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направления при ликвидации образовательной организации ее имущества после удовлетворения требований кредиторов на цели развития образования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(ч.3 ст.102).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0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15" y="0"/>
            <a:ext cx="8208912" cy="71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 первой группе относятся следующие требования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indent="304800" algn="ctr" fontAlgn="base">
              <a:lnSpc>
                <a:spcPct val="107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(относятся ко всем образовательным организациям)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235" y="620688"/>
            <a:ext cx="7848872" cy="6373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 fontAlgn="base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Отдельно в этой группе следует выделить нормы, предусматривающие конкретизацию уставом структуры, порядка формирования, срока полномочий и компетенции органов управления образовательной организацией, порядка принятия ими решений и выступления от имени образовательной организации, а также участия отдельных групп участников образовательных отношений в управлении образовательной организацией. Относительно данных вопросов следует отметить следующие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нормы:</a:t>
            </a:r>
          </a:p>
          <a:p>
            <a:pPr marL="342900" indent="-342900" algn="just" fontAlgn="base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участия обучающихся в управлении образовательной организацией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(п.17 ч.3 ст.34);</a:t>
            </a:r>
          </a:p>
          <a:p>
            <a:pPr marL="342900" indent="-342900" algn="just" fontAlgn="base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Определение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формы участия родителей в управлении организацией, осуществляющей образовательную деятельность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(п.7 ч.3 ст.44);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участия педагогических работников в управлении образовательной организацией, в том числе в коллегиальных органах управления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(п.9 ч.3 ст.47);</a:t>
            </a:r>
          </a:p>
          <a:p>
            <a:pPr marL="342900" indent="-342900" algn="just" fontAlgn="base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Установление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порядка назначения (избрания) руководителя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(ч.1 ст.51);</a:t>
            </a:r>
          </a:p>
          <a:p>
            <a:pPr marL="342900" indent="-342900" algn="just" fontAlgn="base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Определение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 и обязанностей руководителя образовательной организации, его компетенции в области управления образовательной организацией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(ч.6 ст.51). 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3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44824"/>
            <a:ext cx="8136904" cy="3517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Установление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специальных названий обучающихся, осваивающих дополнительные общеобразовательные программы в общеобразовательных организациях, имеющих целью подготовку несовершеннолетних граждан к военной или иной государственной службе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(ч.2 ст.33);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Установление порядка вхождения научных работников в состав коллегиальных органов управления образовательной организацией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(п.1 ч.2 ст.50);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Определение особенностей избрания, назначения на должность и статуса руководителя частной образовательной организации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(ч.10 ст.51);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2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избрания президента образовательной организации высшего образования и его полномочия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(ч.13 ст.51).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8064896" cy="981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 второй группе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относятся следующие требования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indent="304800"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требования, которые относятся к отдельным типам или разновидностям образовательных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организаций)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9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420" y="1916832"/>
            <a:ext cx="7992888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2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Возможность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формирования коллегиальных органов, не относящихся к числу обязательных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(ч.4 ст.26);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2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2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Право образовательной организации на ведение научной и (или) творческой деятельности (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ч. 4 ст. 28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2000"/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ct val="82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Установление иной (не образовательной) деятельности, которую образовательная организация вправе осуществлять (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ч. 1 ст. 102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316276"/>
            <a:ext cx="7848872" cy="981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 третьей группе относятся такие требования:</a:t>
            </a:r>
          </a:p>
          <a:p>
            <a:pPr indent="304800" algn="ctr" fontAlgn="base">
              <a:lnSpc>
                <a:spcPct val="107000"/>
              </a:lnSpc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(правовые нормы, определяющие области, которые могут быть урегулированы уставом)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18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3792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«Об образовании в Российской Федерации» от 29.12.2012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 273-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ФЗ;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 «О некоммерческих организациях» от 12.01.1996 N 7-ФЗ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 изменениями);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«Об автономных учреждениях» от 03.11.2006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 174-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ФЗ;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Гражданский кодекс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 «О внесении изменений в Федеральный закон «О физической культуре и спорте в Российской Федерации» и Федеральный закон «Об образовании в Российской Федерации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 30.04.2021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127-ФЗ.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5066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формированию устава организаций дополнительного образования, предусмотренные действующим законодательством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515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2978</TotalTime>
  <Words>2073</Words>
  <Application>Microsoft Office PowerPoint</Application>
  <PresentationFormat>Экран (4:3)</PresentationFormat>
  <Paragraphs>324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«Устав организации дополнительного образования физкультурно-спортивной направленности»</vt:lpstr>
      <vt:lpstr>Общие положения</vt:lpstr>
      <vt:lpstr>Требования к уставу образовательной организации</vt:lpstr>
      <vt:lpstr>Дополнительные правовые нормы к уставу 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Федеральный закон  "Об образовании в Российской Федерации" от 29.12.2012 N 273-ФЗ Управление образовательной организацией</vt:lpstr>
      <vt:lpstr>Презентация PowerPoint</vt:lpstr>
      <vt:lpstr>Типичные нарушения при формировании устава образовательной организации</vt:lpstr>
      <vt:lpstr>Презентация PowerPoint</vt:lpstr>
      <vt:lpstr>Спасибо за внимание и совместную работу!      Демчук К.Б. +7-988-46-000-56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акты</dc:title>
  <dc:creator>A54H</dc:creator>
  <cp:lastModifiedBy>тренера</cp:lastModifiedBy>
  <cp:revision>462</cp:revision>
  <cp:lastPrinted>2021-03-22T14:55:20Z</cp:lastPrinted>
  <dcterms:created xsi:type="dcterms:W3CDTF">2017-01-01T17:41:01Z</dcterms:created>
  <dcterms:modified xsi:type="dcterms:W3CDTF">2021-10-20T12:00:57Z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569663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